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320" r:id="rId3"/>
    <p:sldId id="261" r:id="rId4"/>
    <p:sldId id="310" r:id="rId5"/>
    <p:sldId id="315" r:id="rId6"/>
    <p:sldId id="312" r:id="rId7"/>
    <p:sldId id="266" r:id="rId8"/>
    <p:sldId id="262" r:id="rId9"/>
    <p:sldId id="260" r:id="rId10"/>
    <p:sldId id="263" r:id="rId11"/>
    <p:sldId id="316" r:id="rId12"/>
    <p:sldId id="317" r:id="rId13"/>
    <p:sldId id="318" r:id="rId14"/>
    <p:sldId id="265" r:id="rId15"/>
    <p:sldId id="264" r:id="rId16"/>
    <p:sldId id="257" r:id="rId17"/>
    <p:sldId id="258" r:id="rId18"/>
    <p:sldId id="259" r:id="rId19"/>
    <p:sldId id="269" r:id="rId20"/>
    <p:sldId id="270" r:id="rId21"/>
    <p:sldId id="280" r:id="rId22"/>
    <p:sldId id="268" r:id="rId23"/>
    <p:sldId id="272" r:id="rId24"/>
    <p:sldId id="274" r:id="rId25"/>
    <p:sldId id="275" r:id="rId26"/>
    <p:sldId id="314" r:id="rId27"/>
    <p:sldId id="271" r:id="rId28"/>
    <p:sldId id="276" r:id="rId29"/>
    <p:sldId id="273" r:id="rId30"/>
    <p:sldId id="279" r:id="rId31"/>
    <p:sldId id="277" r:id="rId32"/>
    <p:sldId id="282" r:id="rId33"/>
    <p:sldId id="283" r:id="rId34"/>
    <p:sldId id="284" r:id="rId35"/>
    <p:sldId id="278" r:id="rId36"/>
    <p:sldId id="286" r:id="rId37"/>
    <p:sldId id="287" r:id="rId38"/>
    <p:sldId id="303" r:id="rId39"/>
    <p:sldId id="302" r:id="rId40"/>
    <p:sldId id="304" r:id="rId41"/>
    <p:sldId id="321" r:id="rId42"/>
    <p:sldId id="322" r:id="rId43"/>
    <p:sldId id="305" r:id="rId44"/>
    <p:sldId id="308" r:id="rId45"/>
    <p:sldId id="309" r:id="rId46"/>
    <p:sldId id="306" r:id="rId47"/>
    <p:sldId id="288" r:id="rId48"/>
    <p:sldId id="290" r:id="rId49"/>
    <p:sldId id="297" r:id="rId50"/>
    <p:sldId id="298" r:id="rId51"/>
    <p:sldId id="299" r:id="rId52"/>
    <p:sldId id="300" r:id="rId53"/>
    <p:sldId id="301" r:id="rId54"/>
    <p:sldId id="291" r:id="rId55"/>
    <p:sldId id="293" r:id="rId56"/>
    <p:sldId id="292" r:id="rId57"/>
    <p:sldId id="307" r:id="rId58"/>
    <p:sldId id="296" r:id="rId59"/>
    <p:sldId id="294"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 Yoonsoo" initials="BY" lastIdx="4" clrIdx="0">
    <p:extLst>
      <p:ext uri="{19B8F6BF-5375-455C-9EA6-DF929625EA0E}">
        <p15:presenceInfo xmlns:p15="http://schemas.microsoft.com/office/powerpoint/2012/main" userId="c9e5e3f36b80a00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9"/>
    <p:restoredTop sz="94555"/>
  </p:normalViewPr>
  <p:slideViewPr>
    <p:cSldViewPr snapToGrid="0" snapToObjects="1">
      <p:cViewPr varScale="1">
        <p:scale>
          <a:sx n="108" d="100"/>
          <a:sy n="108" d="100"/>
        </p:scale>
        <p:origin x="23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5355E-5FF9-4642-BA46-DA355211E83C}" type="datetimeFigureOut">
              <a:t>14/04/2020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04121-5324-D648-B7FD-4976E222DC85}" type="slidenum">
              <a:t>‹#›</a:t>
            </a:fld>
            <a:endParaRPr lang="en-KR"/>
          </a:p>
        </p:txBody>
      </p:sp>
    </p:spTree>
    <p:extLst>
      <p:ext uri="{BB962C8B-B14F-4D97-AF65-F5344CB8AC3E}">
        <p14:creationId xmlns:p14="http://schemas.microsoft.com/office/powerpoint/2010/main" val="868820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1</a:t>
            </a:fld>
            <a:endParaRPr lang="en-KR"/>
          </a:p>
        </p:txBody>
      </p:sp>
    </p:spTree>
    <p:extLst>
      <p:ext uri="{BB962C8B-B14F-4D97-AF65-F5344CB8AC3E}">
        <p14:creationId xmlns:p14="http://schemas.microsoft.com/office/powerpoint/2010/main" val="392772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6</a:t>
            </a:fld>
            <a:endParaRPr lang="en-KR"/>
          </a:p>
        </p:txBody>
      </p:sp>
    </p:spTree>
    <p:extLst>
      <p:ext uri="{BB962C8B-B14F-4D97-AF65-F5344CB8AC3E}">
        <p14:creationId xmlns:p14="http://schemas.microsoft.com/office/powerpoint/2010/main" val="4241651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t>17</a:t>
            </a:fld>
            <a:endParaRPr lang="en-KR"/>
          </a:p>
        </p:txBody>
      </p:sp>
    </p:spTree>
    <p:extLst>
      <p:ext uri="{BB962C8B-B14F-4D97-AF65-F5344CB8AC3E}">
        <p14:creationId xmlns:p14="http://schemas.microsoft.com/office/powerpoint/2010/main" val="29298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21</a:t>
            </a:fld>
            <a:endParaRPr lang="en-KR"/>
          </a:p>
        </p:txBody>
      </p:sp>
    </p:spTree>
    <p:extLst>
      <p:ext uri="{BB962C8B-B14F-4D97-AF65-F5344CB8AC3E}">
        <p14:creationId xmlns:p14="http://schemas.microsoft.com/office/powerpoint/2010/main" val="421813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22</a:t>
            </a:fld>
            <a:endParaRPr lang="en-KR"/>
          </a:p>
        </p:txBody>
      </p:sp>
    </p:spTree>
    <p:extLst>
      <p:ext uri="{BB962C8B-B14F-4D97-AF65-F5344CB8AC3E}">
        <p14:creationId xmlns:p14="http://schemas.microsoft.com/office/powerpoint/2010/main" val="345623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43</a:t>
            </a:fld>
            <a:endParaRPr lang="en-KR"/>
          </a:p>
        </p:txBody>
      </p:sp>
    </p:spTree>
    <p:extLst>
      <p:ext uri="{BB962C8B-B14F-4D97-AF65-F5344CB8AC3E}">
        <p14:creationId xmlns:p14="http://schemas.microsoft.com/office/powerpoint/2010/main" val="41747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89D04121-5324-D648-B7FD-4976E222DC85}" type="slidenum">
              <a:rPr lang="en-KR"/>
              <a:t>50</a:t>
            </a:fld>
            <a:endParaRPr lang="en-KR"/>
          </a:p>
        </p:txBody>
      </p:sp>
    </p:spTree>
    <p:extLst>
      <p:ext uri="{BB962C8B-B14F-4D97-AF65-F5344CB8AC3E}">
        <p14:creationId xmlns:p14="http://schemas.microsoft.com/office/powerpoint/2010/main" val="268402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Arial">
    <p:spTree>
      <p:nvGrpSpPr>
        <p:cNvPr id="1" name=""/>
        <p:cNvGrpSpPr/>
        <p:nvPr/>
      </p:nvGrpSpPr>
      <p:grpSpPr>
        <a:xfrm>
          <a:off x="0" y="0"/>
          <a:ext cx="0" cy="0"/>
          <a:chOff x="0" y="0"/>
          <a:chExt cx="0" cy="0"/>
        </a:xfrm>
      </p:grpSpPr>
      <p:sp>
        <p:nvSpPr>
          <p:cNvPr id="7" name="Rectangle 6"/>
          <p:cNvSpPr/>
          <p:nvPr/>
        </p:nvSpPr>
        <p:spPr>
          <a:xfrm>
            <a:off x="1" y="6545596"/>
            <a:ext cx="12192000"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478418"/>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5400" b="1" spc="-50" baseline="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ctr">
              <a:buNone/>
              <a:defRPr sz="2000" cap="small" spc="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3175" y="648050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130619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263400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1679477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ko-KR"/>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933444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D97E-664A-EF48-A00D-630DC0193D74}"/>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E360C1C-0FD3-774A-BBC4-F86D7D8391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EBC825A-E80F-5D42-8B37-C465EFC97BF6}"/>
              </a:ext>
            </a:extLst>
          </p:cNvPr>
          <p:cNvSpPr>
            <a:spLocks noGrp="1"/>
          </p:cNvSpPr>
          <p:nvPr>
            <p:ph type="dt" sz="half" idx="10"/>
          </p:nvPr>
        </p:nvSpPr>
        <p:spPr/>
        <p:txBody>
          <a:bodyPr/>
          <a:lstStyle/>
          <a:p>
            <a:fld id="{181314E0-368F-624A-8F18-FD756C28B8B2}" type="datetimeFigureOut">
              <a:t>14/04/2020</a:t>
            </a:fld>
            <a:endParaRPr lang="en-KR"/>
          </a:p>
        </p:txBody>
      </p:sp>
      <p:sp>
        <p:nvSpPr>
          <p:cNvPr id="5" name="Footer Placeholder 4">
            <a:extLst>
              <a:ext uri="{FF2B5EF4-FFF2-40B4-BE49-F238E27FC236}">
                <a16:creationId xmlns:a16="http://schemas.microsoft.com/office/drawing/2014/main" id="{CC376091-F915-C64D-B045-B1442BD3E8E6}"/>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81D2D655-D28D-7E42-89DC-A15FCC684987}"/>
              </a:ext>
            </a:extLst>
          </p:cNvPr>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78096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_TimesNewRoman">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mj-lt"/>
              </a:defRPr>
            </a:lvl1pPr>
            <a:lvl2pPr latinLnBrk="0">
              <a:defRPr sz="2000">
                <a:solidFill>
                  <a:schemeClr val="tx1"/>
                </a:solidFill>
                <a:latin typeface="+mj-lt"/>
              </a:defRPr>
            </a:lvl2pPr>
            <a:lvl3pPr marL="612000" indent="-216000" latinLnBrk="0">
              <a:buFont typeface="Wingdings" panose="05000000000000000000" pitchFamily="2" charset="2"/>
              <a:buChar char="§"/>
              <a:defRPr sz="1600">
                <a:solidFill>
                  <a:schemeClr val="tx1"/>
                </a:solidFill>
                <a:latin typeface="+mj-lt"/>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16227371-047B-9B44-B6E9-A881E170F235}"/>
              </a:ext>
            </a:extLst>
          </p:cNvPr>
          <p:cNvSpPr>
            <a:spLocks noGrp="1"/>
          </p:cNvSpPr>
          <p:nvPr>
            <p:ph type="title"/>
          </p:nvPr>
        </p:nvSpPr>
        <p:spPr>
          <a:xfrm>
            <a:off x="361008" y="104652"/>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4642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ths_CambriaMath">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ambria Math" panose="02040503050406030204" pitchFamily="18" charset="0"/>
              </a:defRPr>
            </a:lvl1pPr>
            <a:lvl2pPr latinLnBrk="0">
              <a:defRPr sz="2000">
                <a:solidFill>
                  <a:schemeClr val="tx1"/>
                </a:solidFill>
                <a:latin typeface="Cambria Math" panose="02040503050406030204" pitchFamily="18" charset="0"/>
              </a:defRPr>
            </a:lvl2pPr>
            <a:lvl3pPr marL="612000" indent="-216000" latinLnBrk="0">
              <a:buFont typeface="Wingdings" panose="05000000000000000000" pitchFamily="2" charset="2"/>
              <a:buChar char="§"/>
              <a:defRPr sz="1600">
                <a:solidFill>
                  <a:schemeClr val="tx1"/>
                </a:solidFill>
                <a:latin typeface="Cambria Math" panose="02040503050406030204" pitchFamily="18"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6ADC5147-96DB-654A-999D-7FC4DC7E944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297934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s_Consola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indent="-324000" latinLnBrk="0">
              <a:defRPr sz="2400">
                <a:solidFill>
                  <a:schemeClr val="tx1"/>
                </a:solidFill>
                <a:latin typeface="Consolas" panose="020B0609020204030204" pitchFamily="49" charset="0"/>
              </a:defRPr>
            </a:lvl1pPr>
            <a:lvl2pPr latinLnBrk="0">
              <a:defRPr sz="2000">
                <a:solidFill>
                  <a:schemeClr val="tx1"/>
                </a:solidFill>
                <a:latin typeface="Consolas" panose="020B0609020204030204" pitchFamily="49" charset="0"/>
              </a:defRPr>
            </a:lvl2pPr>
            <a:lvl3pPr marL="612000" indent="-216000" latinLnBrk="0">
              <a:buFont typeface="Wingdings" panose="05000000000000000000" pitchFamily="2" charset="2"/>
              <a:buChar char="§"/>
              <a:defRPr sz="1600">
                <a:solidFill>
                  <a:schemeClr val="tx1"/>
                </a:solidFill>
                <a:latin typeface="Consolas" panose="020B0609020204030204" pitchFamily="49" charset="0"/>
              </a:defRPr>
            </a:lvl3pPr>
            <a:lvl4pPr marL="648000" indent="-216000">
              <a:buFont typeface="Wingdings" panose="05000000000000000000" pitchFamily="2" charset="2"/>
              <a:buChar char="§"/>
              <a:defRPr sz="1600">
                <a:latin typeface="+mj-lt"/>
              </a:defRPr>
            </a:lvl4pPr>
            <a:lvl5pPr marL="756000" indent="-216000">
              <a:buFont typeface="Wingdings" panose="05000000000000000000" pitchFamily="2" charset="2"/>
              <a:buChar char="§"/>
              <a:defRPr sz="1600">
                <a:latin typeface="+mj-lt"/>
              </a:defRPr>
            </a:lvl5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sp>
        <p:nvSpPr>
          <p:cNvPr id="7" name="Title Placeholder 1">
            <a:extLst>
              <a:ext uri="{FF2B5EF4-FFF2-40B4-BE49-F238E27FC236}">
                <a16:creationId xmlns:a16="http://schemas.microsoft.com/office/drawing/2014/main" id="{525D62C8-E3C6-D94D-B70D-6D26087FE2E8}"/>
              </a:ext>
            </a:extLst>
          </p:cNvPr>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63460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25910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2711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2574916" cy="2286000"/>
          </a:xfrm>
        </p:spPr>
        <p:txBody>
          <a:bodyPr anchor="b">
            <a:normAutofit/>
          </a:bodyPr>
          <a:lstStyle>
            <a:lvl1pPr>
              <a:defRPr sz="3200" b="0">
                <a:solidFill>
                  <a:srgbClr val="FFFFFF"/>
                </a:solidFill>
              </a:defRPr>
            </a:lvl1pPr>
          </a:lstStyle>
          <a:p>
            <a:r>
              <a:rPr lang="en-US" altLang="ko-KR"/>
              <a:t>Click to edit Master title style</a:t>
            </a:r>
            <a:endParaRPr lang="en-US" dirty="0"/>
          </a:p>
        </p:txBody>
      </p:sp>
      <p:sp>
        <p:nvSpPr>
          <p:cNvPr id="3" name="Content Placeholder 2"/>
          <p:cNvSpPr>
            <a:spLocks noGrp="1"/>
          </p:cNvSpPr>
          <p:nvPr>
            <p:ph idx="1"/>
          </p:nvPr>
        </p:nvSpPr>
        <p:spPr>
          <a:xfrm>
            <a:off x="3628238" y="594359"/>
            <a:ext cx="7664601" cy="5710845"/>
          </a:xfrm>
        </p:spPr>
        <p:txBody>
          <a:bodyPr/>
          <a:lstStyle>
            <a:lvl1pPr indent="-324000" latinLnBrk="0">
              <a:defRPr>
                <a:solidFill>
                  <a:schemeClr val="tx1"/>
                </a:solidFill>
              </a:defRPr>
            </a:lvl1pPr>
            <a:lvl2pPr latinLnBrk="0">
              <a:defRPr>
                <a:solidFill>
                  <a:schemeClr val="tx1"/>
                </a:solidFill>
              </a:defRPr>
            </a:lvl2pPr>
            <a:lvl3pPr latinLnBrk="0">
              <a:defRPr>
                <a:solidFill>
                  <a:schemeClr val="tx1"/>
                </a:solidFill>
              </a:defRPr>
            </a:lvl3pPr>
          </a:lstStyle>
          <a:p>
            <a:pPr lvl="0"/>
            <a:r>
              <a:rPr lang="en-US" altLang="ko-KR" dirty="0"/>
              <a:t>Click to edit Master text styles</a:t>
            </a:r>
          </a:p>
          <a:p>
            <a:pPr lvl="1"/>
            <a:r>
              <a:rPr lang="en-US" altLang="ko-KR" dirty="0"/>
              <a:t>Second level</a:t>
            </a:r>
          </a:p>
          <a:p>
            <a:pPr lvl="2"/>
            <a:r>
              <a:rPr lang="en-US" altLang="ko-KR" dirty="0"/>
              <a:t>Third level</a:t>
            </a:r>
          </a:p>
        </p:txBody>
      </p:sp>
      <p:sp>
        <p:nvSpPr>
          <p:cNvPr id="4" name="Text Placeholder 3"/>
          <p:cNvSpPr>
            <a:spLocks noGrp="1"/>
          </p:cNvSpPr>
          <p:nvPr>
            <p:ph type="body" sz="half" idx="2"/>
          </p:nvPr>
        </p:nvSpPr>
        <p:spPr>
          <a:xfrm>
            <a:off x="457200" y="2926080"/>
            <a:ext cx="2574916" cy="3379124"/>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1314E0-368F-624A-8F18-FD756C28B8B2}" type="datetimeFigureOut">
              <a:t>14/04/2020</a:t>
            </a:fld>
            <a:endParaRPr lang="en-KR"/>
          </a:p>
        </p:txBody>
      </p:sp>
      <p:sp>
        <p:nvSpPr>
          <p:cNvPr id="6" name="Footer Placeholder 5"/>
          <p:cNvSpPr>
            <a:spLocks noGrp="1"/>
          </p:cNvSpPr>
          <p:nvPr>
            <p:ph type="ftr" sz="quarter" idx="11"/>
          </p:nvPr>
        </p:nvSpPr>
        <p:spPr>
          <a:xfrm>
            <a:off x="3628238" y="6459785"/>
            <a:ext cx="4648200" cy="365125"/>
          </a:xfrm>
        </p:spPr>
        <p:txBody>
          <a:bodyPr/>
          <a:lstStyle>
            <a:lvl1pPr algn="ctr">
              <a:defRPr>
                <a:solidFill>
                  <a:schemeClr val="tx2"/>
                </a:solidFill>
              </a:defRPr>
            </a:lvl1pPr>
          </a:lstStyle>
          <a:p>
            <a:endParaRPr lang="en-K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7E014A-80CE-4346-B7A4-418F65AB8264}" type="slidenum">
              <a:t>‹#›</a:t>
            </a:fld>
            <a:endParaRPr lang="en-KR"/>
          </a:p>
        </p:txBody>
      </p:sp>
    </p:spTree>
    <p:extLst>
      <p:ext uri="{BB962C8B-B14F-4D97-AF65-F5344CB8AC3E}">
        <p14:creationId xmlns:p14="http://schemas.microsoft.com/office/powerpoint/2010/main" val="37189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481588"/>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latinLnBrk="0">
              <a:lnSpc>
                <a:spcPct val="85000"/>
              </a:lnSpc>
              <a:defRPr sz="5400" b="0">
                <a:solidFill>
                  <a:schemeClr val="tx1">
                    <a:lumMod val="85000"/>
                    <a:lumOff val="15000"/>
                  </a:schemeClr>
                </a:solidFill>
                <a:latin typeface="Arial" panose="020B0604020202020204" pitchFamily="34" charset="0"/>
                <a:cs typeface="Arial" panose="020B0604020202020204" pitchFamily="34" charset="0"/>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latinLnBrk="0">
              <a:buNone/>
              <a:defRPr sz="2400" cap="none" spc="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181314E0-368F-624A-8F18-FD756C28B8B2}" type="datetimeFigureOut">
              <a:t>14/04/2020</a:t>
            </a:fld>
            <a:endParaRPr lang="en-KR"/>
          </a:p>
        </p:txBody>
      </p:sp>
      <p:sp>
        <p:nvSpPr>
          <p:cNvPr id="5" name="Footer Placeholder 4"/>
          <p:cNvSpPr>
            <a:spLocks noGrp="1"/>
          </p:cNvSpPr>
          <p:nvPr>
            <p:ph type="ftr" sz="quarter" idx="11"/>
          </p:nvPr>
        </p:nvSpPr>
        <p:spPr/>
        <p:txBody>
          <a:bodyPr/>
          <a:lstStyle/>
          <a:p>
            <a:endParaRPr lang="en-KR"/>
          </a:p>
        </p:txBody>
      </p:sp>
      <p:sp>
        <p:nvSpPr>
          <p:cNvPr id="6" name="Slide Number Placeholder 5"/>
          <p:cNvSpPr>
            <a:spLocks noGrp="1"/>
          </p:cNvSpPr>
          <p:nvPr>
            <p:ph type="sldNum" sz="quarter" idx="12"/>
          </p:nvPr>
        </p:nvSpPr>
        <p:spPr/>
        <p:txBody>
          <a:bodyPr/>
          <a:lstStyle/>
          <a:p>
            <a:fld id="{5B7E014A-80CE-4346-B7A4-418F65AB8264}" type="slidenum">
              <a:t>‹#›</a:t>
            </a:fld>
            <a:endParaRPr lang="en-K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38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181314E0-368F-624A-8F18-FD756C28B8B2}" type="datetimeFigureOut">
              <a:t>14/04/2020</a:t>
            </a:fld>
            <a:endParaRPr lang="en-KR"/>
          </a:p>
        </p:txBody>
      </p:sp>
      <p:sp>
        <p:nvSpPr>
          <p:cNvPr id="6" name="Footer Placeholder 5"/>
          <p:cNvSpPr>
            <a:spLocks noGrp="1"/>
          </p:cNvSpPr>
          <p:nvPr>
            <p:ph type="ftr" sz="quarter" idx="11"/>
          </p:nvPr>
        </p:nvSpPr>
        <p:spPr/>
        <p:txBody>
          <a:bodyPr/>
          <a:lstStyle/>
          <a:p>
            <a:endParaRPr lang="en-KR"/>
          </a:p>
        </p:txBody>
      </p:sp>
      <p:sp>
        <p:nvSpPr>
          <p:cNvPr id="7" name="Slide Number Placeholder 6"/>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3821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ko-KR"/>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181314E0-368F-624A-8F18-FD756C28B8B2}" type="datetimeFigureOut">
              <a:t>14/04/2020</a:t>
            </a:fld>
            <a:endParaRPr lang="en-KR"/>
          </a:p>
        </p:txBody>
      </p:sp>
      <p:sp>
        <p:nvSpPr>
          <p:cNvPr id="8" name="Footer Placeholder 7"/>
          <p:cNvSpPr>
            <a:spLocks noGrp="1"/>
          </p:cNvSpPr>
          <p:nvPr>
            <p:ph type="ftr" sz="quarter" idx="11"/>
          </p:nvPr>
        </p:nvSpPr>
        <p:spPr/>
        <p:txBody>
          <a:bodyPr/>
          <a:lstStyle/>
          <a:p>
            <a:endParaRPr lang="en-KR"/>
          </a:p>
        </p:txBody>
      </p:sp>
      <p:sp>
        <p:nvSpPr>
          <p:cNvPr id="9" name="Slide Number Placeholder 8"/>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384325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181314E0-368F-624A-8F18-FD756C28B8B2}" type="datetimeFigureOut">
              <a:t>14/04/2020</a:t>
            </a:fld>
            <a:endParaRPr lang="en-KR"/>
          </a:p>
        </p:txBody>
      </p:sp>
      <p:sp>
        <p:nvSpPr>
          <p:cNvPr id="4" name="Footer Placeholder 3"/>
          <p:cNvSpPr>
            <a:spLocks noGrp="1"/>
          </p:cNvSpPr>
          <p:nvPr>
            <p:ph type="ftr" sz="quarter" idx="11"/>
          </p:nvPr>
        </p:nvSpPr>
        <p:spPr/>
        <p:txBody>
          <a:bodyPr/>
          <a:lstStyle/>
          <a:p>
            <a:endParaRPr lang="en-KR"/>
          </a:p>
        </p:txBody>
      </p:sp>
      <p:sp>
        <p:nvSpPr>
          <p:cNvPr id="5" name="Slide Number Placeholder 4"/>
          <p:cNvSpPr>
            <a:spLocks noGrp="1"/>
          </p:cNvSpPr>
          <p:nvPr>
            <p:ph type="sldNum" sz="quarter" idx="12"/>
          </p:nvPr>
        </p:nvSpPr>
        <p:spPr/>
        <p:txBody>
          <a:bodyPr/>
          <a:lstStyle/>
          <a:p>
            <a:fld id="{5B7E014A-80CE-4346-B7A4-418F65AB8264}" type="slidenum">
              <a:t>‹#›</a:t>
            </a:fld>
            <a:endParaRPr lang="en-KR"/>
          </a:p>
        </p:txBody>
      </p:sp>
    </p:spTree>
    <p:extLst>
      <p:ext uri="{BB962C8B-B14F-4D97-AF65-F5344CB8AC3E}">
        <p14:creationId xmlns:p14="http://schemas.microsoft.com/office/powerpoint/2010/main" val="4269502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545596"/>
            <a:ext cx="12188825" cy="3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81588"/>
            <a:ext cx="1219200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61009" y="106494"/>
            <a:ext cx="11490564" cy="653025"/>
          </a:xfrm>
          <a:prstGeom prst="rect">
            <a:avLst/>
          </a:prstGeom>
        </p:spPr>
        <p:txBody>
          <a:bodyPr vert="horz" lIns="91440" tIns="45720" rIns="91440" bIns="45720" rtlCol="0" anchor="b">
            <a:normAutofit/>
          </a:bodyPr>
          <a:lstStyle/>
          <a:p>
            <a:endParaRPr lang="en-US" dirty="0"/>
          </a:p>
        </p:txBody>
      </p:sp>
      <p:sp>
        <p:nvSpPr>
          <p:cNvPr id="3" name="Text Placeholder 2"/>
          <p:cNvSpPr>
            <a:spLocks noGrp="1"/>
          </p:cNvSpPr>
          <p:nvPr>
            <p:ph type="body" idx="1"/>
          </p:nvPr>
        </p:nvSpPr>
        <p:spPr>
          <a:xfrm>
            <a:off x="361008" y="936953"/>
            <a:ext cx="11490565" cy="5250091"/>
          </a:xfrm>
          <a:prstGeom prst="rect">
            <a:avLst/>
          </a:prstGeom>
        </p:spPr>
        <p:txBody>
          <a:bodyPr vert="horz" lIns="0" tIns="45720" rIns="0" bIns="45720" rtlCol="0">
            <a:normAutofit/>
          </a:bodyPr>
          <a:lstStyle/>
          <a:p>
            <a:pPr lvl="0"/>
            <a:r>
              <a:rPr lang="en-US" altLang="ko-KR" dirty="0"/>
              <a:t> Edit Master text styles</a:t>
            </a:r>
          </a:p>
          <a:p>
            <a:pPr lvl="1"/>
            <a:r>
              <a:rPr lang="en-US" altLang="ko-KR" dirty="0"/>
              <a:t>Second level</a:t>
            </a:r>
          </a:p>
          <a:p>
            <a:pPr lvl="2"/>
            <a:r>
              <a:rPr lang="en-US" altLang="ko-KR" dirty="0"/>
              <a:t>Third level</a:t>
            </a:r>
            <a:endParaRPr lang="en-US" dirty="0"/>
          </a:p>
        </p:txBody>
      </p:sp>
      <p:sp>
        <p:nvSpPr>
          <p:cNvPr id="4" name="Date Placeholder 3"/>
          <p:cNvSpPr>
            <a:spLocks noGrp="1"/>
          </p:cNvSpPr>
          <p:nvPr>
            <p:ph type="dt" sz="half" idx="2"/>
          </p:nvPr>
        </p:nvSpPr>
        <p:spPr>
          <a:xfrm>
            <a:off x="1097280" y="6545596"/>
            <a:ext cx="2472271" cy="279314"/>
          </a:xfrm>
          <a:prstGeom prst="rect">
            <a:avLst/>
          </a:prstGeom>
        </p:spPr>
        <p:txBody>
          <a:bodyPr vert="horz" lIns="91440" tIns="45720" rIns="91440" bIns="45720" rtlCol="0" anchor="ctr"/>
          <a:lstStyle>
            <a:lvl1pPr algn="l">
              <a:defRPr sz="900">
                <a:solidFill>
                  <a:srgbClr val="FFFFFF"/>
                </a:solidFill>
              </a:defRPr>
            </a:lvl1pPr>
          </a:lstStyle>
          <a:p>
            <a:fld id="{181314E0-368F-624A-8F18-FD756C28B8B2}" type="datetimeFigureOut">
              <a:t>14/04/2020</a:t>
            </a:fld>
            <a:endParaRPr lang="en-KR"/>
          </a:p>
        </p:txBody>
      </p:sp>
      <p:sp>
        <p:nvSpPr>
          <p:cNvPr id="5" name="Footer Placeholder 4"/>
          <p:cNvSpPr>
            <a:spLocks noGrp="1"/>
          </p:cNvSpPr>
          <p:nvPr>
            <p:ph type="ftr" sz="quarter" idx="3"/>
          </p:nvPr>
        </p:nvSpPr>
        <p:spPr>
          <a:xfrm>
            <a:off x="3686185" y="6545596"/>
            <a:ext cx="4822804" cy="279314"/>
          </a:xfrm>
          <a:prstGeom prst="rect">
            <a:avLst/>
          </a:prstGeom>
        </p:spPr>
        <p:txBody>
          <a:bodyPr vert="horz" lIns="91440" tIns="45720" rIns="91440" bIns="45720" rtlCol="0" anchor="ctr"/>
          <a:lstStyle>
            <a:lvl1pPr algn="ctr">
              <a:defRPr sz="900" cap="all" baseline="0">
                <a:solidFill>
                  <a:srgbClr val="FFFFFF"/>
                </a:solidFill>
              </a:defRPr>
            </a:lvl1pPr>
          </a:lstStyle>
          <a:p>
            <a:endParaRPr lang="en-KR"/>
          </a:p>
        </p:txBody>
      </p:sp>
      <p:sp>
        <p:nvSpPr>
          <p:cNvPr id="6" name="Slide Number Placeholder 5"/>
          <p:cNvSpPr>
            <a:spLocks noGrp="1"/>
          </p:cNvSpPr>
          <p:nvPr>
            <p:ph type="sldNum" sz="quarter" idx="4"/>
          </p:nvPr>
        </p:nvSpPr>
        <p:spPr>
          <a:xfrm>
            <a:off x="9900458" y="6545596"/>
            <a:ext cx="1312025" cy="279314"/>
          </a:xfrm>
          <a:prstGeom prst="rect">
            <a:avLst/>
          </a:prstGeom>
        </p:spPr>
        <p:txBody>
          <a:bodyPr vert="horz" lIns="91440" tIns="45720" rIns="91440" bIns="45720" rtlCol="0" anchor="ctr"/>
          <a:lstStyle>
            <a:lvl1pPr algn="r">
              <a:defRPr sz="1050">
                <a:solidFill>
                  <a:srgbClr val="FFFFFF"/>
                </a:solidFill>
              </a:defRPr>
            </a:lvl1pPr>
          </a:lstStyle>
          <a:p>
            <a:fld id="{5B7E014A-80CE-4346-B7A4-418F65AB8264}" type="slidenum">
              <a:t>‹#›</a:t>
            </a:fld>
            <a:endParaRPr lang="en-KR"/>
          </a:p>
        </p:txBody>
      </p:sp>
    </p:spTree>
    <p:extLst>
      <p:ext uri="{BB962C8B-B14F-4D97-AF65-F5344CB8AC3E}">
        <p14:creationId xmlns:p14="http://schemas.microsoft.com/office/powerpoint/2010/main" val="178084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1" hangingPunct="1">
        <a:lnSpc>
          <a:spcPct val="85000"/>
        </a:lnSpc>
        <a:spcBef>
          <a:spcPct val="0"/>
        </a:spcBef>
        <a:buNone/>
        <a:defRPr sz="4400" b="1" kern="1200" spc="-50" baseline="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91440" indent="-91440" algn="l" defTabSz="914400" rtl="0" eaLnBrk="1" latinLnBrk="1"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solidFill>
          <a:latin typeface="+mj-lt"/>
          <a:ea typeface="+mn-ea"/>
          <a:cs typeface="Tahoma" panose="020B0604030504040204" pitchFamily="34" charset="0"/>
        </a:defRPr>
      </a:lvl1pPr>
      <a:lvl2pPr marL="432000" indent="-216000" algn="l" defTabSz="914400" rtl="0" eaLnBrk="1" latinLnBrk="1" hangingPunct="1">
        <a:lnSpc>
          <a:spcPct val="90000"/>
        </a:lnSpc>
        <a:spcBef>
          <a:spcPts val="200"/>
        </a:spcBef>
        <a:spcAft>
          <a:spcPts val="400"/>
        </a:spcAft>
        <a:buClr>
          <a:schemeClr val="accent1"/>
        </a:buClr>
        <a:buFont typeface="Times New Roman" panose="02020603050405020304" pitchFamily="18" charset="0"/>
        <a:buChar char="◦"/>
        <a:defRPr sz="2000" kern="1200">
          <a:solidFill>
            <a:schemeClr val="tx1"/>
          </a:solidFill>
          <a:latin typeface="+mj-lt"/>
          <a:ea typeface="+mn-ea"/>
          <a:cs typeface="Tahoma" panose="020B0604030504040204" pitchFamily="34" charset="0"/>
        </a:defRPr>
      </a:lvl2pPr>
      <a:lvl3pPr marL="612000" indent="-216000" algn="l" defTabSz="914400" rtl="0" eaLnBrk="1" latinLnBrk="1" hangingPunct="1">
        <a:lnSpc>
          <a:spcPct val="90000"/>
        </a:lnSpc>
        <a:spcBef>
          <a:spcPts val="200"/>
        </a:spcBef>
        <a:spcAft>
          <a:spcPts val="400"/>
        </a:spcAft>
        <a:buClr>
          <a:schemeClr val="accent1"/>
        </a:buClr>
        <a:buFont typeface="Wingdings" panose="05000000000000000000" pitchFamily="2" charset="2"/>
        <a:buChar char="§"/>
        <a:defRPr sz="1600" kern="1200">
          <a:solidFill>
            <a:schemeClr val="tx1"/>
          </a:solidFill>
          <a:latin typeface="+mj-lt"/>
          <a:ea typeface="+mn-ea"/>
          <a:cs typeface="Tahoma" panose="020B0604030504040204" pitchFamily="34" charset="0"/>
        </a:defRPr>
      </a:lvl3pPr>
      <a:lvl4pPr marL="648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4pPr>
      <a:lvl5pPr marL="756000" indent="-216000" algn="l" defTabSz="914400" rtl="0" eaLnBrk="1" latinLnBrk="1"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j-lt"/>
          <a:ea typeface="+mn-ea"/>
          <a:cs typeface="Tahoma" panose="020B0604030504040204" pitchFamily="34" charset="0"/>
        </a:defRPr>
      </a:lvl5pPr>
      <a:lvl6pPr marL="11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1"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hyperlink" Target="https://iraf.net/forum/viewtopic.php?showtopic=1468262&amp;mode=&amp;show=6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ds9.si.edu/doc/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ast.noao.edu/data/software"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tsdas.stsci.edu/documents/SUG/UG_51.html" TargetMode="Externa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hyperlink" Target="http://stsdas.stsci.edu/documents/SPP/SP_4.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raf.net/forum/viewtopic.php?forum=4&amp;showtopic=1468264" TargetMode="External"/><Relationship Id="rId2" Type="http://schemas.openxmlformats.org/officeDocument/2006/relationships/hyperlink" Target="https://github.com/iraf-community/iraf/wiki/License-problems-in-IRAF" TargetMode="External"/><Relationship Id="rId1" Type="http://schemas.openxmlformats.org/officeDocument/2006/relationships/slideLayout" Target="../slideLayouts/slideLayout14.xml"/><Relationship Id="rId4" Type="http://schemas.openxmlformats.org/officeDocument/2006/relationships/hyperlink" Target="https://bugs.debian.org/cgi-bin/bugreport.cgi?bug=6905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rxiv.org/abs/1610.03159" TargetMode="External"/><Relationship Id="rId4" Type="http://schemas.openxmlformats.org/officeDocument/2006/relationships/hyperlink" Target="http://stsdas.stsci.edu/pyraf/doc.old/pyraf_tutorial/PythonPrereq.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stsci.edu/contents/newsletters/2018-volume-35-issue-03/removing-the-institutes-dependence-on-iraf-you-can-do-it-too" TargetMode="External"/><Relationship Id="rId2" Type="http://schemas.openxmlformats.org/officeDocument/2006/relationships/hyperlink" Target="http://stsdas.stsci.edu/cgi-bin/gethelp.cgi?implot" TargetMode="External"/><Relationship Id="rId1" Type="http://schemas.openxmlformats.org/officeDocument/2006/relationships/slideLayout" Target="../slideLayouts/slideLayout2.xml"/><Relationship Id="rId4" Type="http://schemas.openxmlformats.org/officeDocument/2006/relationships/hyperlink" Target="http://iraf.noao.edu/scripts/irafhelp?implo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iraf.net/forum/index.php" TargetMode="External"/><Relationship Id="rId2" Type="http://schemas.openxmlformats.org/officeDocument/2006/relationships/hyperlink" Target="https://github.com/iraf-community/ira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iraf-community/iraf"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ysBach/irafdocgen"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as.org/posts/news/2019/10/month-astronomical-history-50-years-ccds"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hyperlink" Target="https://idlastro.gsfc.nasa.gov/oldnews.html" TargetMode="External"/><Relationship Id="rId2" Type="http://schemas.openxmlformats.org/officeDocument/2006/relationships/hyperlink" Target="http://iraf.noao.edu/iraf/ftp/" TargetMode="External"/><Relationship Id="rId1" Type="http://schemas.openxmlformats.org/officeDocument/2006/relationships/slideLayout" Target="../slideLayouts/slideLayout2.xml"/><Relationship Id="rId6" Type="http://schemas.openxmlformats.org/officeDocument/2006/relationships/hyperlink" Target="https://github.com/astropy/ccdproc/commit/15d12100405c8c8fe45630e29d3b694307452322" TargetMode="External"/><Relationship Id="rId5" Type="http://schemas.openxmlformats.org/officeDocument/2006/relationships/hyperlink" Target="http://www.eso.org/sci/php/meetings/adass2011/Slides/PDF/All/ADASS_XXI_I04_Fitzpatrick.pdf" TargetMode="External"/><Relationship Id="rId4" Type="http://schemas.openxmlformats.org/officeDocument/2006/relationships/hyperlink" Target="https://github.com/spacetelescope/PyFITS/commits/master?after=e0c7604f35cb2222def581e3422c6f4833602f03+163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eso.org/sci/php/meetings/adass2011/Slides/PDF/All/ADASS_XXI_I04_Fitzpatrick.pd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hyperlink" Target="https://www.atnf.csiro.au/people/mcalabre/WCS/Intro/WCS02.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nova.astrometry.net/upload" TargetMode="External"/><Relationship Id="rId4" Type="http://schemas.openxmlformats.org/officeDocument/2006/relationships/hyperlink" Target="http://nova.astrometry.net/user_images/1569047#annotat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scm.com/book/en/v2/Customizing-Git-Git-Configuration"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wired.com/story/the-style-maven-astrophysicists-of-silicon-valley/?fbclid=IwAR22DEUYivhEt_G__EYeHgPNojo5_L9A4suNbkB120L1gT6GBSJO2zx4i3I"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2" Type="http://schemas.openxmlformats.org/officeDocument/2006/relationships/hyperlink" Target="https://jradavenport.github.io/2015/04/01/spectra.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33CE4-7E29-FD40-9C2E-59591092955D}"/>
              </a:ext>
            </a:extLst>
          </p:cNvPr>
          <p:cNvSpPr>
            <a:spLocks noGrp="1"/>
          </p:cNvSpPr>
          <p:nvPr>
            <p:ph type="ctrTitle"/>
          </p:nvPr>
        </p:nvSpPr>
        <p:spPr/>
        <p:txBody>
          <a:bodyPr/>
          <a:lstStyle/>
          <a:p>
            <a:r>
              <a:rPr lang="en-KR">
                <a:solidFill>
                  <a:srgbClr val="FF0000"/>
                </a:solidFill>
              </a:rPr>
              <a:t>Softwares</a:t>
            </a:r>
            <a:r>
              <a:rPr lang="ko-KR" altLang="en-US">
                <a:solidFill>
                  <a:srgbClr val="FF0000"/>
                </a:solidFill>
              </a:rPr>
              <a:t> </a:t>
            </a:r>
            <a:r>
              <a:rPr lang="en-US" altLang="ko-KR">
                <a:solidFill>
                  <a:srgbClr val="FF0000"/>
                </a:solidFill>
              </a:rPr>
              <a:t>&amp; Tools</a:t>
            </a:r>
            <a:r>
              <a:rPr lang="en-KR"/>
              <a:t> </a:t>
            </a:r>
            <a:br>
              <a:rPr lang="en-KR"/>
            </a:br>
            <a:br>
              <a:rPr lang="en-KR" sz="3200"/>
            </a:br>
            <a:r>
              <a:rPr lang="en-KR" sz="3200"/>
              <a:t>for</a:t>
            </a:r>
            <a:br>
              <a:rPr lang="en-KR" sz="3200"/>
            </a:br>
            <a:r>
              <a:rPr lang="en-KR" sz="3200"/>
              <a:t> </a:t>
            </a:r>
            <a:br>
              <a:rPr lang="en-KR" sz="3200"/>
            </a:br>
            <a:r>
              <a:rPr lang="en-KR">
                <a:solidFill>
                  <a:schemeClr val="accent2"/>
                </a:solidFill>
              </a:rPr>
              <a:t>SNU_AO </a:t>
            </a:r>
            <a:r>
              <a:rPr lang="en-KR"/>
              <a:t>class</a:t>
            </a:r>
          </a:p>
        </p:txBody>
      </p:sp>
      <p:sp>
        <p:nvSpPr>
          <p:cNvPr id="3" name="Subtitle 2">
            <a:extLst>
              <a:ext uri="{FF2B5EF4-FFF2-40B4-BE49-F238E27FC236}">
                <a16:creationId xmlns:a16="http://schemas.microsoft.com/office/drawing/2014/main" id="{30152C4F-B803-B742-A3C6-C259E7F644C3}"/>
              </a:ext>
            </a:extLst>
          </p:cNvPr>
          <p:cNvSpPr>
            <a:spLocks noGrp="1"/>
          </p:cNvSpPr>
          <p:nvPr>
            <p:ph type="subTitle" idx="1"/>
          </p:nvPr>
        </p:nvSpPr>
        <p:spPr/>
        <p:txBody>
          <a:bodyPr/>
          <a:lstStyle/>
          <a:p>
            <a:r>
              <a:rPr lang="en-KR"/>
              <a:t>5y</a:t>
            </a:r>
            <a:r>
              <a:rPr lang="ko-KR" altLang="en-US"/>
              <a:t>ㅛㅐㅐㅜㄴ</a:t>
            </a:r>
            <a:r>
              <a:rPr lang="en-KR"/>
              <a:t>	</a:t>
            </a:r>
            <a:r>
              <a:rPr lang="ko-KR" altLang="en-US"/>
              <a:t>ㅛㅐ</a:t>
            </a:r>
            <a:r>
              <a:rPr lang="en-KR"/>
              <a:t>dfasdfasdf</a:t>
            </a:r>
            <a:r>
              <a:rPr lang="ko-KR" altLang="en-US"/>
              <a:t>ㅁㄴㅇㄹㅁㄴㅇㄹㅁㄴㅇㄹ</a:t>
            </a:r>
            <a:r>
              <a:rPr lang="en-US" altLang="ko-KR"/>
              <a:t>	</a:t>
            </a:r>
            <a:r>
              <a:rPr lang="en-KR"/>
              <a:t>df</a:t>
            </a:r>
          </a:p>
        </p:txBody>
      </p:sp>
    </p:spTree>
    <p:extLst>
      <p:ext uri="{BB962C8B-B14F-4D97-AF65-F5344CB8AC3E}">
        <p14:creationId xmlns:p14="http://schemas.microsoft.com/office/powerpoint/2010/main" val="2052831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148851-A81C-F64E-9B79-B46C05642356}"/>
              </a:ext>
            </a:extLst>
          </p:cNvPr>
          <p:cNvSpPr>
            <a:spLocks noGrp="1"/>
          </p:cNvSpPr>
          <p:nvPr>
            <p:ph idx="1"/>
          </p:nvPr>
        </p:nvSpPr>
        <p:spPr>
          <a:xfrm>
            <a:off x="361008" y="936953"/>
            <a:ext cx="6810757" cy="5250091"/>
          </a:xfrm>
        </p:spPr>
        <p:txBody>
          <a:bodyPr/>
          <a:lstStyle/>
          <a:p>
            <a:r>
              <a:rPr lang="en-KR"/>
              <a:t>The latest official IRAF version was 2.16.1 in 2012.</a:t>
            </a:r>
          </a:p>
          <a:p>
            <a:r>
              <a:rPr lang="en-KR"/>
              <a:t>Before then, IRAF was not free (due to license issue)</a:t>
            </a:r>
          </a:p>
          <a:p>
            <a:pPr lvl="1"/>
            <a:r>
              <a:rPr lang="en-US"/>
              <a:t>But it is still not resolved, </a:t>
            </a:r>
            <a:r>
              <a:rPr lang="en-KR"/>
              <a:t>e.g., </a:t>
            </a:r>
            <a:r>
              <a:rPr lang="en-US" sz="1100">
                <a:hlinkClick r:id="rId2"/>
              </a:rPr>
              <a:t>https://iraf.net/forum/viewtopic.php?showtopic=1468262&amp;mode=&amp;show=60</a:t>
            </a:r>
            <a:endParaRPr lang="en-KR"/>
          </a:p>
          <a:p>
            <a:pPr lvl="1"/>
            <a:r>
              <a:rPr lang="en-KR"/>
              <a:t>Even legal case may be open if somebody (esp. people related to Numerical Recipies) wants…</a:t>
            </a:r>
          </a:p>
          <a:p>
            <a:endParaRPr lang="en-KR"/>
          </a:p>
          <a:p>
            <a:r>
              <a:rPr lang="en-KR"/>
              <a:t>Important notes:</a:t>
            </a:r>
          </a:p>
          <a:p>
            <a:pPr lvl="1"/>
            <a:r>
              <a:rPr lang="en-KR">
                <a:solidFill>
                  <a:srgbClr val="FF0000"/>
                </a:solidFill>
              </a:rPr>
              <a:t>No official update </a:t>
            </a:r>
            <a:r>
              <a:rPr lang="en-KR"/>
              <a:t>will be there after 2.16.1.</a:t>
            </a:r>
          </a:p>
          <a:p>
            <a:pPr lvl="1"/>
            <a:r>
              <a:rPr lang="en-KR"/>
              <a:t>NOAO and AURA dropped any support for IRAF.</a:t>
            </a:r>
          </a:p>
          <a:p>
            <a:pPr lvl="1"/>
            <a:r>
              <a:rPr lang="en-KR"/>
              <a:t>STScI dropped support for IRAF since mid 2010s.</a:t>
            </a:r>
          </a:p>
          <a:p>
            <a:pPr lvl="1"/>
            <a:endParaRPr lang="en-KR"/>
          </a:p>
        </p:txBody>
      </p:sp>
      <p:sp>
        <p:nvSpPr>
          <p:cNvPr id="3" name="Title 2">
            <a:extLst>
              <a:ext uri="{FF2B5EF4-FFF2-40B4-BE49-F238E27FC236}">
                <a16:creationId xmlns:a16="http://schemas.microsoft.com/office/drawing/2014/main" id="{304CEFF9-545C-4446-9171-16E02EFCE2F5}"/>
              </a:ext>
            </a:extLst>
          </p:cNvPr>
          <p:cNvSpPr>
            <a:spLocks noGrp="1"/>
          </p:cNvSpPr>
          <p:nvPr>
            <p:ph type="title"/>
          </p:nvPr>
        </p:nvSpPr>
        <p:spPr/>
        <p:txBody>
          <a:bodyPr>
            <a:normAutofit fontScale="90000"/>
          </a:bodyPr>
          <a:lstStyle/>
          <a:p>
            <a:r>
              <a:rPr lang="en-KR"/>
              <a:t>IRAF</a:t>
            </a:r>
          </a:p>
        </p:txBody>
      </p:sp>
      <p:pic>
        <p:nvPicPr>
          <p:cNvPr id="4" name="Picture 3">
            <a:extLst>
              <a:ext uri="{FF2B5EF4-FFF2-40B4-BE49-F238E27FC236}">
                <a16:creationId xmlns:a16="http://schemas.microsoft.com/office/drawing/2014/main" id="{494F16C4-AC01-8649-83D1-2A4BC6BF20C7}"/>
              </a:ext>
            </a:extLst>
          </p:cNvPr>
          <p:cNvPicPr>
            <a:picLocks noChangeAspect="1"/>
          </p:cNvPicPr>
          <p:nvPr/>
        </p:nvPicPr>
        <p:blipFill>
          <a:blip r:embed="rId3"/>
          <a:stretch>
            <a:fillRect/>
          </a:stretch>
        </p:blipFill>
        <p:spPr>
          <a:xfrm>
            <a:off x="7270995" y="0"/>
            <a:ext cx="4921005" cy="4861235"/>
          </a:xfrm>
          <a:prstGeom prst="rect">
            <a:avLst/>
          </a:prstGeom>
        </p:spPr>
      </p:pic>
      <p:sp>
        <p:nvSpPr>
          <p:cNvPr id="5" name="TextBox 4">
            <a:extLst>
              <a:ext uri="{FF2B5EF4-FFF2-40B4-BE49-F238E27FC236}">
                <a16:creationId xmlns:a16="http://schemas.microsoft.com/office/drawing/2014/main" id="{B4605D98-3DE5-AD48-9742-F29291E274F7}"/>
              </a:ext>
            </a:extLst>
          </p:cNvPr>
          <p:cNvSpPr txBox="1"/>
          <p:nvPr/>
        </p:nvSpPr>
        <p:spPr>
          <a:xfrm>
            <a:off x="7391708" y="5333999"/>
            <a:ext cx="4679577" cy="369332"/>
          </a:xfrm>
          <a:prstGeom prst="rect">
            <a:avLst/>
          </a:prstGeom>
          <a:noFill/>
        </p:spPr>
        <p:txBody>
          <a:bodyPr wrap="square" rtlCol="0">
            <a:spAutoFit/>
          </a:bodyPr>
          <a:lstStyle/>
          <a:p>
            <a:r>
              <a:rPr lang="en-KR"/>
              <a:t>Basically a UNIX-based command line tool.</a:t>
            </a:r>
          </a:p>
        </p:txBody>
      </p:sp>
    </p:spTree>
    <p:extLst>
      <p:ext uri="{BB962C8B-B14F-4D97-AF65-F5344CB8AC3E}">
        <p14:creationId xmlns:p14="http://schemas.microsoft.com/office/powerpoint/2010/main" val="1591639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984102-3B61-7444-8069-74E5F5677CBB}"/>
              </a:ext>
            </a:extLst>
          </p:cNvPr>
          <p:cNvPicPr>
            <a:picLocks noChangeAspect="1"/>
          </p:cNvPicPr>
          <p:nvPr/>
        </p:nvPicPr>
        <p:blipFill>
          <a:blip r:embed="rId2"/>
          <a:stretch>
            <a:fillRect/>
          </a:stretch>
        </p:blipFill>
        <p:spPr>
          <a:xfrm rot="5400000">
            <a:off x="2843376" y="-1084208"/>
            <a:ext cx="6505247" cy="8673663"/>
          </a:xfrm>
          <a:prstGeom prst="rect">
            <a:avLst/>
          </a:prstGeom>
        </p:spPr>
      </p:pic>
      <p:sp>
        <p:nvSpPr>
          <p:cNvPr id="5" name="TextBox 4">
            <a:extLst>
              <a:ext uri="{FF2B5EF4-FFF2-40B4-BE49-F238E27FC236}">
                <a16:creationId xmlns:a16="http://schemas.microsoft.com/office/drawing/2014/main" id="{17D1778D-EE18-9B4C-B0F1-212CA26FBCB7}"/>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160648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5785C9-6910-704D-9965-28522DCD367A}"/>
              </a:ext>
            </a:extLst>
          </p:cNvPr>
          <p:cNvPicPr>
            <a:picLocks noChangeAspect="1"/>
          </p:cNvPicPr>
          <p:nvPr/>
        </p:nvPicPr>
        <p:blipFill>
          <a:blip r:embed="rId2"/>
          <a:stretch>
            <a:fillRect/>
          </a:stretch>
        </p:blipFill>
        <p:spPr>
          <a:xfrm rot="5400000">
            <a:off x="2851259" y="-1081580"/>
            <a:ext cx="6489481" cy="8652641"/>
          </a:xfrm>
          <a:prstGeom prst="rect">
            <a:avLst/>
          </a:prstGeom>
        </p:spPr>
      </p:pic>
      <p:sp>
        <p:nvSpPr>
          <p:cNvPr id="5" name="TextBox 4">
            <a:extLst>
              <a:ext uri="{FF2B5EF4-FFF2-40B4-BE49-F238E27FC236}">
                <a16:creationId xmlns:a16="http://schemas.microsoft.com/office/drawing/2014/main" id="{5F6BB814-6A68-F64D-A23E-530462584F3B}"/>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79625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56AF1BE-1B9C-904E-960D-B5257A595225}"/>
              </a:ext>
            </a:extLst>
          </p:cNvPr>
          <p:cNvPicPr>
            <a:picLocks noGrp="1" noChangeAspect="1"/>
          </p:cNvPicPr>
          <p:nvPr>
            <p:ph idx="1"/>
          </p:nvPr>
        </p:nvPicPr>
        <p:blipFill>
          <a:blip r:embed="rId2"/>
          <a:stretch>
            <a:fillRect/>
          </a:stretch>
        </p:blipFill>
        <p:spPr>
          <a:xfrm rot="5400000">
            <a:off x="2871342" y="-1078316"/>
            <a:ext cx="6469897" cy="8626530"/>
          </a:xfrm>
          <a:prstGeom prst="rect">
            <a:avLst/>
          </a:prstGeom>
        </p:spPr>
      </p:pic>
      <p:sp>
        <p:nvSpPr>
          <p:cNvPr id="5" name="TextBox 4">
            <a:extLst>
              <a:ext uri="{FF2B5EF4-FFF2-40B4-BE49-F238E27FC236}">
                <a16:creationId xmlns:a16="http://schemas.microsoft.com/office/drawing/2014/main" id="{977D6F14-0583-154A-AD01-B3ABD1A15CC2}"/>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698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DDFDC-9167-3B42-82BD-156CBD0F2E5E}"/>
              </a:ext>
            </a:extLst>
          </p:cNvPr>
          <p:cNvSpPr>
            <a:spLocks noGrp="1"/>
          </p:cNvSpPr>
          <p:nvPr>
            <p:ph idx="1"/>
          </p:nvPr>
        </p:nvSpPr>
        <p:spPr/>
        <p:txBody>
          <a:bodyPr/>
          <a:lstStyle/>
          <a:p>
            <a:r>
              <a:rPr lang="en-KR" b="1">
                <a:latin typeface="+mn-lt"/>
              </a:rPr>
              <a:t>SAOImage</a:t>
            </a:r>
            <a:r>
              <a:rPr lang="en-KR"/>
              <a:t>: developed in 1990 by Mike van Hilst (@ SAO, CfA, Harvard University).</a:t>
            </a:r>
          </a:p>
          <a:p>
            <a:pPr lvl="1"/>
            <a:r>
              <a:rPr lang="en-KR"/>
              <a:t>First for X10 then reimplemented to X11 (one of first X11 based free apps in the world!)</a:t>
            </a:r>
          </a:p>
          <a:p>
            <a:pPr lvl="1"/>
            <a:r>
              <a:rPr lang="en-KR"/>
              <a:t>Mid-1990s: Integration to IRAF, make interaction possible (see next slide)</a:t>
            </a:r>
          </a:p>
          <a:p>
            <a:r>
              <a:rPr lang="en-KR"/>
              <a:t>1998: NASA funding from "Future Directions for Astronomical Image Display", </a:t>
            </a:r>
            <a:r>
              <a:rPr lang="en-KR" b="1">
                <a:latin typeface="+mn-lt"/>
              </a:rPr>
              <a:t>DS9</a:t>
            </a:r>
            <a:r>
              <a:rPr lang="en-KR"/>
              <a:t>.</a:t>
            </a:r>
          </a:p>
          <a:p>
            <a:r>
              <a:rPr lang="en-KR"/>
              <a:t>Currently(?) funded by NASA High Energy ~~ and Chandra X-ray Science Center.</a:t>
            </a:r>
          </a:p>
          <a:p>
            <a:r>
              <a:rPr lang="en-KR"/>
              <a:t>Now maintained by Jessica Mink (WCSlib maintainer)</a:t>
            </a:r>
          </a:p>
        </p:txBody>
      </p:sp>
      <p:sp>
        <p:nvSpPr>
          <p:cNvPr id="3" name="Title 2">
            <a:extLst>
              <a:ext uri="{FF2B5EF4-FFF2-40B4-BE49-F238E27FC236}">
                <a16:creationId xmlns:a16="http://schemas.microsoft.com/office/drawing/2014/main" id="{72BA9376-668B-0242-AB28-1FD90EE58DB3}"/>
              </a:ext>
            </a:extLst>
          </p:cNvPr>
          <p:cNvSpPr>
            <a:spLocks noGrp="1"/>
          </p:cNvSpPr>
          <p:nvPr>
            <p:ph type="title"/>
          </p:nvPr>
        </p:nvSpPr>
        <p:spPr/>
        <p:txBody>
          <a:bodyPr>
            <a:normAutofit fontScale="90000"/>
          </a:bodyPr>
          <a:lstStyle/>
          <a:p>
            <a:r>
              <a:rPr lang="en-KR"/>
              <a:t>SAO ds9</a:t>
            </a:r>
          </a:p>
        </p:txBody>
      </p:sp>
      <p:sp>
        <p:nvSpPr>
          <p:cNvPr id="5" name="TextBox 4">
            <a:extLst>
              <a:ext uri="{FF2B5EF4-FFF2-40B4-BE49-F238E27FC236}">
                <a16:creationId xmlns:a16="http://schemas.microsoft.com/office/drawing/2014/main" id="{F3FFB94A-E872-AF4C-BBC8-E1DD9FFE0A3E}"/>
              </a:ext>
            </a:extLst>
          </p:cNvPr>
          <p:cNvSpPr txBox="1"/>
          <p:nvPr/>
        </p:nvSpPr>
        <p:spPr>
          <a:xfrm>
            <a:off x="80682" y="6188441"/>
            <a:ext cx="3926541" cy="276999"/>
          </a:xfrm>
          <a:prstGeom prst="rect">
            <a:avLst/>
          </a:prstGeom>
          <a:noFill/>
        </p:spPr>
        <p:txBody>
          <a:bodyPr wrap="square" rtlCol="0">
            <a:spAutoFit/>
          </a:bodyPr>
          <a:lstStyle/>
          <a:p>
            <a:r>
              <a:rPr lang="en-KR" sz="1200"/>
              <a:t>For details, see </a:t>
            </a:r>
            <a:r>
              <a:rPr lang="en-US" sz="1200">
                <a:hlinkClick r:id="rId2"/>
              </a:rPr>
              <a:t>http://ds9.si.edu/doc/story.html</a:t>
            </a:r>
            <a:endParaRPr lang="en-KR" sz="1200"/>
          </a:p>
        </p:txBody>
      </p:sp>
      <p:pic>
        <p:nvPicPr>
          <p:cNvPr id="6" name="Picture 5">
            <a:extLst>
              <a:ext uri="{FF2B5EF4-FFF2-40B4-BE49-F238E27FC236}">
                <a16:creationId xmlns:a16="http://schemas.microsoft.com/office/drawing/2014/main" id="{5FE93066-8E7D-F948-B472-4A1E1D4DC473}"/>
              </a:ext>
            </a:extLst>
          </p:cNvPr>
          <p:cNvPicPr>
            <a:picLocks noChangeAspect="1"/>
          </p:cNvPicPr>
          <p:nvPr/>
        </p:nvPicPr>
        <p:blipFill>
          <a:blip r:embed="rId3"/>
          <a:stretch>
            <a:fillRect/>
          </a:stretch>
        </p:blipFill>
        <p:spPr>
          <a:xfrm>
            <a:off x="8175813" y="3058079"/>
            <a:ext cx="3845522" cy="2884141"/>
          </a:xfrm>
          <a:prstGeom prst="rect">
            <a:avLst/>
          </a:prstGeom>
        </p:spPr>
      </p:pic>
      <p:sp>
        <p:nvSpPr>
          <p:cNvPr id="8" name="Rectangle 7">
            <a:extLst>
              <a:ext uri="{FF2B5EF4-FFF2-40B4-BE49-F238E27FC236}">
                <a16:creationId xmlns:a16="http://schemas.microsoft.com/office/drawing/2014/main" id="{F4836663-74FB-A14D-9640-F5E4D06077E8}"/>
              </a:ext>
            </a:extLst>
          </p:cNvPr>
          <p:cNvSpPr/>
          <p:nvPr/>
        </p:nvSpPr>
        <p:spPr>
          <a:xfrm>
            <a:off x="7882628" y="5942220"/>
            <a:ext cx="4222607" cy="523220"/>
          </a:xfrm>
          <a:prstGeom prst="rect">
            <a:avLst/>
          </a:prstGeom>
        </p:spPr>
        <p:txBody>
          <a:bodyPr wrap="square">
            <a:spAutoFit/>
          </a:bodyPr>
          <a:lstStyle/>
          <a:p>
            <a:pPr algn="ctr"/>
            <a:r>
              <a:rPr lang="en-US" sz="1400" b="1" i="0">
                <a:solidFill>
                  <a:srgbClr val="222222"/>
                </a:solidFill>
                <a:effectLst/>
                <a:latin typeface="Arial" panose="020B0604020202020204" pitchFamily="34" charset="0"/>
              </a:rPr>
              <a:t>Smithsonian Astrophysical Observatory</a:t>
            </a:r>
            <a:r>
              <a:rPr lang="en-US" sz="1400" b="0" i="0">
                <a:solidFill>
                  <a:srgbClr val="222222"/>
                </a:solidFill>
                <a:effectLst/>
                <a:latin typeface="Arial" panose="020B0604020202020204" pitchFamily="34" charset="0"/>
              </a:rPr>
              <a:t> (</a:t>
            </a:r>
            <a:r>
              <a:rPr lang="en-US" sz="1400" b="1" i="0">
                <a:solidFill>
                  <a:srgbClr val="222222"/>
                </a:solidFill>
                <a:effectLst/>
                <a:latin typeface="Arial" panose="020B0604020202020204" pitchFamily="34" charset="0"/>
              </a:rPr>
              <a:t>SAO</a:t>
            </a:r>
            <a:r>
              <a:rPr lang="en-US" sz="1400" b="0" i="0">
                <a:solidFill>
                  <a:srgbClr val="222222"/>
                </a:solidFill>
                <a:effectLst/>
                <a:latin typeface="Arial" panose="020B0604020202020204" pitchFamily="34" charset="0"/>
              </a:rPr>
              <a:t>)</a:t>
            </a:r>
          </a:p>
          <a:p>
            <a:pPr algn="ctr"/>
            <a:r>
              <a:rPr lang="en-US" sz="1400" b="0" i="0">
                <a:solidFill>
                  <a:srgbClr val="222222"/>
                </a:solidFill>
                <a:effectLst/>
                <a:latin typeface="Arial" panose="020B0604020202020204" pitchFamily="34" charset="0"/>
              </a:rPr>
              <a:t>@ Cambridge, Massachussetts</a:t>
            </a:r>
            <a:endParaRPr lang="en-KR" sz="1400"/>
          </a:p>
        </p:txBody>
      </p:sp>
    </p:spTree>
    <p:extLst>
      <p:ext uri="{BB962C8B-B14F-4D97-AF65-F5344CB8AC3E}">
        <p14:creationId xmlns:p14="http://schemas.microsoft.com/office/powerpoint/2010/main" val="100613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262E2B-4932-2347-A391-753CB96984F2}"/>
              </a:ext>
            </a:extLst>
          </p:cNvPr>
          <p:cNvSpPr>
            <a:spLocks noGrp="1"/>
          </p:cNvSpPr>
          <p:nvPr>
            <p:ph idx="1"/>
          </p:nvPr>
        </p:nvSpPr>
        <p:spPr>
          <a:xfrm>
            <a:off x="361008" y="936953"/>
            <a:ext cx="4228921" cy="5250091"/>
          </a:xfrm>
        </p:spPr>
        <p:txBody>
          <a:bodyPr/>
          <a:lstStyle/>
          <a:p>
            <a:r>
              <a:rPr lang="en-KR"/>
              <a:t>Strong points</a:t>
            </a:r>
          </a:p>
          <a:p>
            <a:pPr lvl="1"/>
            <a:r>
              <a:rPr lang="en-KR"/>
              <a:t>Fast interactions with SAO ds9.</a:t>
            </a:r>
          </a:p>
          <a:p>
            <a:pPr lvl="1"/>
            <a:r>
              <a:rPr lang="en-KR"/>
              <a:t>Python cannot beat it. Unfortunately.</a:t>
            </a:r>
          </a:p>
          <a:p>
            <a:pPr lvl="1"/>
            <a:r>
              <a:rPr lang="en-KR"/>
              <a:t>Put your mouse on an image, hit keyboard, it prints scientific results.</a:t>
            </a:r>
          </a:p>
          <a:p>
            <a:pPr lvl="1"/>
            <a:endParaRPr lang="en-KR"/>
          </a:p>
          <a:p>
            <a:pPr marL="216000" lvl="1" indent="0">
              <a:buNone/>
            </a:pPr>
            <a:endParaRPr lang="en-KR"/>
          </a:p>
        </p:txBody>
      </p:sp>
      <p:sp>
        <p:nvSpPr>
          <p:cNvPr id="3" name="Title 2">
            <a:extLst>
              <a:ext uri="{FF2B5EF4-FFF2-40B4-BE49-F238E27FC236}">
                <a16:creationId xmlns:a16="http://schemas.microsoft.com/office/drawing/2014/main" id="{01185C03-2688-074B-A0DB-635E005031C9}"/>
              </a:ext>
            </a:extLst>
          </p:cNvPr>
          <p:cNvSpPr>
            <a:spLocks noGrp="1"/>
          </p:cNvSpPr>
          <p:nvPr>
            <p:ph type="title"/>
          </p:nvPr>
        </p:nvSpPr>
        <p:spPr/>
        <p:txBody>
          <a:bodyPr>
            <a:normAutofit fontScale="90000"/>
          </a:bodyPr>
          <a:lstStyle/>
          <a:p>
            <a:r>
              <a:rPr lang="en-KR"/>
              <a:t>IRAF + DS9</a:t>
            </a:r>
          </a:p>
        </p:txBody>
      </p:sp>
      <p:pic>
        <p:nvPicPr>
          <p:cNvPr id="4" name="Picture 3">
            <a:extLst>
              <a:ext uri="{FF2B5EF4-FFF2-40B4-BE49-F238E27FC236}">
                <a16:creationId xmlns:a16="http://schemas.microsoft.com/office/drawing/2014/main" id="{709BBA3F-2B87-6242-ACCC-D40DE98C80BF}"/>
              </a:ext>
            </a:extLst>
          </p:cNvPr>
          <p:cNvPicPr>
            <a:picLocks noChangeAspect="1"/>
          </p:cNvPicPr>
          <p:nvPr/>
        </p:nvPicPr>
        <p:blipFill>
          <a:blip r:embed="rId2"/>
          <a:stretch>
            <a:fillRect/>
          </a:stretch>
        </p:blipFill>
        <p:spPr>
          <a:xfrm>
            <a:off x="4788846" y="757676"/>
            <a:ext cx="7403154" cy="5922523"/>
          </a:xfrm>
          <a:prstGeom prst="rect">
            <a:avLst/>
          </a:prstGeom>
        </p:spPr>
      </p:pic>
    </p:spTree>
    <p:extLst>
      <p:ext uri="{BB962C8B-B14F-4D97-AF65-F5344CB8AC3E}">
        <p14:creationId xmlns:p14="http://schemas.microsoft.com/office/powerpoint/2010/main" val="99056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9A6E-8389-8F44-A60D-23AB7077007C}"/>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448B5AB3-F91D-F944-B946-390E51044B17}"/>
              </a:ext>
            </a:extLst>
          </p:cNvPr>
          <p:cNvSpPr>
            <a:spLocks noGrp="1"/>
          </p:cNvSpPr>
          <p:nvPr>
            <p:ph idx="1"/>
          </p:nvPr>
        </p:nvSpPr>
        <p:spPr/>
        <p:txBody>
          <a:bodyPr/>
          <a:lstStyle/>
          <a:p>
            <a:r>
              <a:rPr lang="en-KR"/>
              <a:t> There is no </a:t>
            </a:r>
            <a:r>
              <a:rPr lang="en-KR" i="1"/>
              <a:t>official</a:t>
            </a:r>
            <a:r>
              <a:rPr lang="en-KR"/>
              <a:t> support for IRAF now… All removed.</a:t>
            </a:r>
          </a:p>
          <a:p>
            <a:r>
              <a:rPr lang="en-KR"/>
              <a:t> </a:t>
            </a:r>
            <a:r>
              <a:rPr lang="en-KR">
                <a:solidFill>
                  <a:srgbClr val="FF0000"/>
                </a:solidFill>
              </a:rPr>
              <a:t>iraf.net </a:t>
            </a:r>
            <a:r>
              <a:rPr lang="en-KR"/>
              <a:t>= </a:t>
            </a:r>
            <a:r>
              <a:rPr lang="en-KR" i="1"/>
              <a:t>personal blog </a:t>
            </a:r>
            <a:r>
              <a:rPr lang="en-KR"/>
              <a:t>by an IRAF developer, Mike (Michael) Fitzpatrick.</a:t>
            </a:r>
          </a:p>
        </p:txBody>
      </p:sp>
      <p:pic>
        <p:nvPicPr>
          <p:cNvPr id="4" name="Picture 3">
            <a:extLst>
              <a:ext uri="{FF2B5EF4-FFF2-40B4-BE49-F238E27FC236}">
                <a16:creationId xmlns:a16="http://schemas.microsoft.com/office/drawing/2014/main" id="{F4070C0F-F01D-A240-9016-C5BE50B0535E}"/>
              </a:ext>
            </a:extLst>
          </p:cNvPr>
          <p:cNvPicPr>
            <a:picLocks noChangeAspect="1"/>
          </p:cNvPicPr>
          <p:nvPr/>
        </p:nvPicPr>
        <p:blipFill>
          <a:blip r:embed="rId2"/>
          <a:stretch>
            <a:fillRect/>
          </a:stretch>
        </p:blipFill>
        <p:spPr>
          <a:xfrm>
            <a:off x="4277303" y="2133600"/>
            <a:ext cx="7914698" cy="4724400"/>
          </a:xfrm>
          <a:prstGeom prst="rect">
            <a:avLst/>
          </a:prstGeom>
        </p:spPr>
      </p:pic>
    </p:spTree>
    <p:extLst>
      <p:ext uri="{BB962C8B-B14F-4D97-AF65-F5344CB8AC3E}">
        <p14:creationId xmlns:p14="http://schemas.microsoft.com/office/powerpoint/2010/main" val="476648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8395-78BB-4946-8683-9641DEA81E62}"/>
              </a:ext>
            </a:extLst>
          </p:cNvPr>
          <p:cNvSpPr>
            <a:spLocks noGrp="1"/>
          </p:cNvSpPr>
          <p:nvPr>
            <p:ph type="title"/>
          </p:nvPr>
        </p:nvSpPr>
        <p:spPr/>
        <p:txBody>
          <a:bodyPr>
            <a:normAutofit fontScale="90000"/>
          </a:bodyPr>
          <a:lstStyle/>
          <a:p>
            <a:r>
              <a:rPr lang="en-US"/>
              <a:t>IRAF Problems – (1) No Support</a:t>
            </a:r>
            <a:endParaRPr lang="en-KR"/>
          </a:p>
        </p:txBody>
      </p:sp>
      <p:sp>
        <p:nvSpPr>
          <p:cNvPr id="3" name="Content Placeholder 2">
            <a:extLst>
              <a:ext uri="{FF2B5EF4-FFF2-40B4-BE49-F238E27FC236}">
                <a16:creationId xmlns:a16="http://schemas.microsoft.com/office/drawing/2014/main" id="{C820C148-8CE9-0543-A794-3F6BEEE4D1D7}"/>
              </a:ext>
            </a:extLst>
          </p:cNvPr>
          <p:cNvSpPr>
            <a:spLocks noGrp="1"/>
          </p:cNvSpPr>
          <p:nvPr>
            <p:ph idx="1"/>
          </p:nvPr>
        </p:nvSpPr>
        <p:spPr/>
        <p:txBody>
          <a:bodyPr/>
          <a:lstStyle/>
          <a:p>
            <a:r>
              <a:rPr lang="en-KR"/>
              <a:t> Since mid-2010, all astronomical communities started phasing out IRAF support.</a:t>
            </a:r>
          </a:p>
          <a:p>
            <a:r>
              <a:rPr lang="en-KR"/>
              <a:t> NOAO declared end-of-support:</a:t>
            </a:r>
          </a:p>
          <a:p>
            <a:endParaRPr lang="en-KR"/>
          </a:p>
          <a:p>
            <a:endParaRPr lang="en-KR"/>
          </a:p>
          <a:p>
            <a:endParaRPr lang="en-KR"/>
          </a:p>
          <a:p>
            <a:endParaRPr lang="en-KR"/>
          </a:p>
          <a:p>
            <a:endParaRPr lang="en-KR"/>
          </a:p>
          <a:p>
            <a:r>
              <a:rPr lang="en-KR"/>
              <a:t> STScI also declared so (see next slide)</a:t>
            </a:r>
          </a:p>
        </p:txBody>
      </p:sp>
      <p:pic>
        <p:nvPicPr>
          <p:cNvPr id="5" name="Picture 4">
            <a:extLst>
              <a:ext uri="{FF2B5EF4-FFF2-40B4-BE49-F238E27FC236}">
                <a16:creationId xmlns:a16="http://schemas.microsoft.com/office/drawing/2014/main" id="{962E578B-3132-1145-8CA4-D0AF4DDF5007}"/>
              </a:ext>
            </a:extLst>
          </p:cNvPr>
          <p:cNvPicPr>
            <a:picLocks noChangeAspect="1"/>
          </p:cNvPicPr>
          <p:nvPr/>
        </p:nvPicPr>
        <p:blipFill rotWithShape="1">
          <a:blip r:embed="rId3"/>
          <a:srcRect b="65292"/>
          <a:stretch/>
        </p:blipFill>
        <p:spPr>
          <a:xfrm>
            <a:off x="10290" y="2246045"/>
            <a:ext cx="12192000" cy="1600741"/>
          </a:xfrm>
          <a:prstGeom prst="rect">
            <a:avLst/>
          </a:prstGeom>
        </p:spPr>
      </p:pic>
      <p:sp>
        <p:nvSpPr>
          <p:cNvPr id="6" name="Rectangle 5">
            <a:extLst>
              <a:ext uri="{FF2B5EF4-FFF2-40B4-BE49-F238E27FC236}">
                <a16:creationId xmlns:a16="http://schemas.microsoft.com/office/drawing/2014/main" id="{F1F0CD88-F5F6-2B4D-8C1A-73B9F6CDAC77}"/>
              </a:ext>
            </a:extLst>
          </p:cNvPr>
          <p:cNvSpPr/>
          <p:nvPr/>
        </p:nvSpPr>
        <p:spPr>
          <a:xfrm>
            <a:off x="0" y="1992129"/>
            <a:ext cx="3435556" cy="253916"/>
          </a:xfrm>
          <a:prstGeom prst="rect">
            <a:avLst/>
          </a:prstGeom>
        </p:spPr>
        <p:txBody>
          <a:bodyPr wrap="none">
            <a:spAutoFit/>
          </a:bodyPr>
          <a:lstStyle/>
          <a:p>
            <a:r>
              <a:rPr lang="en-US" sz="1050">
                <a:hlinkClick r:id="rId4"/>
              </a:rPr>
              <a:t>http://ast.noao.edu/data/software</a:t>
            </a:r>
            <a:r>
              <a:rPr lang="en-US" sz="1050"/>
              <a:t> (NOAO, 2020-04-01)</a:t>
            </a:r>
            <a:endParaRPr lang="en-KR" sz="1050"/>
          </a:p>
        </p:txBody>
      </p:sp>
      <p:cxnSp>
        <p:nvCxnSpPr>
          <p:cNvPr id="7" name="Straight Connector 6">
            <a:extLst>
              <a:ext uri="{FF2B5EF4-FFF2-40B4-BE49-F238E27FC236}">
                <a16:creationId xmlns:a16="http://schemas.microsoft.com/office/drawing/2014/main" id="{F0B6B5EB-1759-1C49-90F2-B0CBAA6CCACF}"/>
              </a:ext>
            </a:extLst>
          </p:cNvPr>
          <p:cNvCxnSpPr/>
          <p:nvPr/>
        </p:nvCxnSpPr>
        <p:spPr>
          <a:xfrm>
            <a:off x="2417640" y="3463507"/>
            <a:ext cx="1483743"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8E3600D-635E-284F-A880-1A1BF8F4030E}"/>
              </a:ext>
            </a:extLst>
          </p:cNvPr>
          <p:cNvCxnSpPr>
            <a:cxnSpLocks/>
          </p:cNvCxnSpPr>
          <p:nvPr/>
        </p:nvCxnSpPr>
        <p:spPr>
          <a:xfrm>
            <a:off x="8065067" y="3456320"/>
            <a:ext cx="3882518"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7638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B25-0D72-3943-A99E-B13728C601BB}"/>
              </a:ext>
            </a:extLst>
          </p:cNvPr>
          <p:cNvSpPr>
            <a:spLocks noGrp="1"/>
          </p:cNvSpPr>
          <p:nvPr>
            <p:ph type="title"/>
          </p:nvPr>
        </p:nvSpPr>
        <p:spPr/>
        <p:txBody>
          <a:bodyPr>
            <a:normAutofit fontScale="90000"/>
          </a:bodyPr>
          <a:lstStyle/>
          <a:p>
            <a:r>
              <a:rPr lang="en-US"/>
              <a:t>IRAF Problems – (1) No Support</a:t>
            </a:r>
            <a:endParaRPr lang="en-KR"/>
          </a:p>
        </p:txBody>
      </p:sp>
      <p:pic>
        <p:nvPicPr>
          <p:cNvPr id="4" name="Picture 3">
            <a:extLst>
              <a:ext uri="{FF2B5EF4-FFF2-40B4-BE49-F238E27FC236}">
                <a16:creationId xmlns:a16="http://schemas.microsoft.com/office/drawing/2014/main" id="{A62BBE6A-6DA8-8949-BE40-DEBCED32F388}"/>
              </a:ext>
            </a:extLst>
          </p:cNvPr>
          <p:cNvPicPr>
            <a:picLocks noChangeAspect="1"/>
          </p:cNvPicPr>
          <p:nvPr/>
        </p:nvPicPr>
        <p:blipFill>
          <a:blip r:embed="rId2"/>
          <a:stretch>
            <a:fillRect/>
          </a:stretch>
        </p:blipFill>
        <p:spPr>
          <a:xfrm>
            <a:off x="2793863" y="3639037"/>
            <a:ext cx="9398138" cy="3112469"/>
          </a:xfrm>
          <a:prstGeom prst="rect">
            <a:avLst/>
          </a:prstGeom>
        </p:spPr>
      </p:pic>
      <p:sp>
        <p:nvSpPr>
          <p:cNvPr id="5" name="TextBox 4">
            <a:extLst>
              <a:ext uri="{FF2B5EF4-FFF2-40B4-BE49-F238E27FC236}">
                <a16:creationId xmlns:a16="http://schemas.microsoft.com/office/drawing/2014/main" id="{6A40536F-E90C-364A-97AE-595247C6C43C}"/>
              </a:ext>
            </a:extLst>
          </p:cNvPr>
          <p:cNvSpPr txBox="1"/>
          <p:nvPr/>
        </p:nvSpPr>
        <p:spPr>
          <a:xfrm>
            <a:off x="628732" y="4324724"/>
            <a:ext cx="2165131" cy="584775"/>
          </a:xfrm>
          <a:prstGeom prst="rect">
            <a:avLst/>
          </a:prstGeom>
          <a:noFill/>
        </p:spPr>
        <p:txBody>
          <a:bodyPr wrap="square" rtlCol="0">
            <a:spAutoFit/>
          </a:bodyPr>
          <a:lstStyle/>
          <a:p>
            <a:r>
              <a:rPr lang="en-KR" sz="1600"/>
              <a:t>STScI Pey-Lian Lim, </a:t>
            </a:r>
          </a:p>
          <a:p>
            <a:r>
              <a:rPr lang="en-KR" sz="1600"/>
              <a:t>2016-12-20</a:t>
            </a:r>
          </a:p>
        </p:txBody>
      </p:sp>
      <p:sp>
        <p:nvSpPr>
          <p:cNvPr id="6" name="TextBox 5">
            <a:extLst>
              <a:ext uri="{FF2B5EF4-FFF2-40B4-BE49-F238E27FC236}">
                <a16:creationId xmlns:a16="http://schemas.microsoft.com/office/drawing/2014/main" id="{32E72E02-BDFF-E14E-9BF7-D51432DE56E6}"/>
              </a:ext>
            </a:extLst>
          </p:cNvPr>
          <p:cNvSpPr txBox="1"/>
          <p:nvPr/>
        </p:nvSpPr>
        <p:spPr>
          <a:xfrm>
            <a:off x="628732" y="1100216"/>
            <a:ext cx="5349766" cy="1938992"/>
          </a:xfrm>
          <a:prstGeom prst="rect">
            <a:avLst/>
          </a:prstGeom>
          <a:noFill/>
        </p:spPr>
        <p:txBody>
          <a:bodyPr wrap="square" numCol="1" rtlCol="0">
            <a:spAutoFit/>
          </a:bodyPr>
          <a:lstStyle/>
          <a:p>
            <a:r>
              <a:rPr lang="en-US" altLang="ko-KR" sz="1000"/>
              <a:t>…</a:t>
            </a:r>
            <a:r>
              <a:rPr lang="ko-KR" altLang="en-US" sz="1000"/>
              <a:t> </a:t>
            </a:r>
            <a:r>
              <a:rPr lang="en-US" sz="1000"/>
              <a:t>I am sending an email to ask about the error or bug I am having.</a:t>
            </a:r>
            <a:br>
              <a:rPr lang="en-US" sz="1000"/>
            </a:br>
            <a:r>
              <a:rPr lang="en-US" sz="1000"/>
              <a:t>I wanted to do a photometry by manual code:</a:t>
            </a:r>
            <a:br>
              <a:rPr lang="en-US" sz="1000"/>
            </a:br>
            <a:br>
              <a:rPr lang="en-US" sz="1000"/>
            </a:br>
            <a:r>
              <a:rPr lang="en-US" sz="1000">
                <a:latin typeface="Consolas" panose="020B0609020204030204" pitchFamily="49" charset="0"/>
                <a:cs typeface="Consolas" panose="020B0609020204030204" pitchFamily="49" charset="0"/>
              </a:rPr>
              <a:t>phot image.fits coords=image.fits.coo.1 output=image.fits.mag.1</a:t>
            </a:r>
            <a:br>
              <a:rPr lang="en-US" sz="1000">
                <a:latin typeface="Consolas" panose="020B0609020204030204" pitchFamily="49" charset="0"/>
                <a:cs typeface="Consolas" panose="020B0609020204030204" pitchFamily="49" charset="0"/>
              </a:rPr>
            </a:br>
            <a:r>
              <a:rPr lang="en-US" sz="1000">
                <a:latin typeface="Consolas" panose="020B0609020204030204" pitchFamily="49" charset="0"/>
                <a:cs typeface="Consolas" panose="020B0609020204030204" pitchFamily="49" charset="0"/>
              </a:rPr>
              <a:t>interac=no cbox=5 annulus=10 dannulus=10 aperture=5 verify- verbose-</a:t>
            </a:r>
            <a:br>
              <a:rPr lang="en-US" sz="1000">
                <a:latin typeface="Consolas" panose="020B0609020204030204" pitchFamily="49" charset="0"/>
                <a:cs typeface="Consolas" panose="020B0609020204030204" pitchFamily="49" charset="0"/>
              </a:rPr>
            </a:br>
            <a:br>
              <a:rPr lang="en-US" sz="1000"/>
            </a:br>
            <a:r>
              <a:rPr lang="en-US" sz="1000"/>
              <a:t>When I do this, I realized that the resulting image.fits.mag.1 file has RAPERT=3, not 5.</a:t>
            </a:r>
            <a:br>
              <a:rPr lang="en-US" sz="1000"/>
            </a:br>
            <a:r>
              <a:rPr lang="en-US" sz="1000"/>
              <a:t>RAPERT of 3 is the default setting of PHOT task, so I think the above cl script</a:t>
            </a:r>
            <a:br>
              <a:rPr lang="en-US" sz="1000"/>
            </a:br>
            <a:r>
              <a:rPr lang="en-US" sz="1000"/>
              <a:t>does not touch (and change) the parameter setting of PHOT.</a:t>
            </a:r>
            <a:br>
              <a:rPr lang="en-US" sz="1000"/>
            </a:br>
            <a:r>
              <a:rPr lang="en-US" sz="1000"/>
              <a:t>The same command works fine and outputs the result with RAPERT=5 in ecl of IRAF.</a:t>
            </a:r>
          </a:p>
          <a:p>
            <a:endParaRPr lang="en-US" sz="1000"/>
          </a:p>
          <a:p>
            <a:endParaRPr lang="en-KR" sz="1000"/>
          </a:p>
        </p:txBody>
      </p:sp>
      <p:sp>
        <p:nvSpPr>
          <p:cNvPr id="7" name="TextBox 6">
            <a:extLst>
              <a:ext uri="{FF2B5EF4-FFF2-40B4-BE49-F238E27FC236}">
                <a16:creationId xmlns:a16="http://schemas.microsoft.com/office/drawing/2014/main" id="{2DC3126B-D62D-0E49-B66C-C87EC187D5F9}"/>
              </a:ext>
            </a:extLst>
          </p:cNvPr>
          <p:cNvSpPr txBox="1"/>
          <p:nvPr/>
        </p:nvSpPr>
        <p:spPr>
          <a:xfrm>
            <a:off x="5966449" y="1720624"/>
            <a:ext cx="5513294" cy="1169551"/>
          </a:xfrm>
          <a:prstGeom prst="rect">
            <a:avLst/>
          </a:prstGeom>
          <a:noFill/>
        </p:spPr>
        <p:txBody>
          <a:bodyPr wrap="square" rtlCol="0">
            <a:spAutoFit/>
          </a:bodyPr>
          <a:lstStyle/>
          <a:p>
            <a:r>
              <a:rPr lang="en-US" sz="1000"/>
              <a:t>Is there anything I missed?</a:t>
            </a:r>
            <a:br>
              <a:rPr lang="en-US" sz="1000"/>
            </a:br>
            <a:br>
              <a:rPr lang="en-US" sz="1000"/>
            </a:br>
            <a:r>
              <a:rPr lang="en-US" sz="1000"/>
              <a:t>One possible way to circumvent this problem is that I can write a multi-line code</a:t>
            </a:r>
            <a:br>
              <a:rPr lang="en-US" sz="1000"/>
            </a:br>
            <a:r>
              <a:rPr lang="en-US" sz="1000"/>
              <a:t>which approaches PHOTPARS and CENTERPARS, as well as PHOT, but that is bothersome.</a:t>
            </a:r>
            <a:br>
              <a:rPr lang="en-US" sz="1000"/>
            </a:br>
            <a:r>
              <a:rPr lang="en-US" sz="1000"/>
              <a:t>Also I have ~1000 images and PyRAF does not accept code with 1000+ lines (by default),</a:t>
            </a:r>
            <a:br>
              <a:rPr lang="en-US" sz="1000"/>
            </a:br>
            <a:r>
              <a:rPr lang="en-US" sz="1000"/>
              <a:t>so I want to make only one line per each file.</a:t>
            </a:r>
            <a:br>
              <a:rPr lang="en-US" sz="1000"/>
            </a:br>
            <a:endParaRPr lang="en-KR" sz="1000"/>
          </a:p>
        </p:txBody>
      </p:sp>
    </p:spTree>
    <p:extLst>
      <p:ext uri="{BB962C8B-B14F-4D97-AF65-F5344CB8AC3E}">
        <p14:creationId xmlns:p14="http://schemas.microsoft.com/office/powerpoint/2010/main" val="357374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E4B68-123C-3546-B1A7-680DA7929972}"/>
              </a:ext>
            </a:extLst>
          </p:cNvPr>
          <p:cNvSpPr>
            <a:spLocks noGrp="1"/>
          </p:cNvSpPr>
          <p:nvPr>
            <p:ph type="title"/>
          </p:nvPr>
        </p:nvSpPr>
        <p:spPr/>
        <p:txBody>
          <a:bodyPr>
            <a:normAutofit fontScale="90000"/>
          </a:bodyPr>
          <a:lstStyle/>
          <a:p>
            <a:r>
              <a:rPr lang="en-KR"/>
              <a:t>IRAF Problems – (2) Programmer's View</a:t>
            </a:r>
          </a:p>
        </p:txBody>
      </p:sp>
      <p:sp>
        <p:nvSpPr>
          <p:cNvPr id="3" name="Content Placeholder 2">
            <a:extLst>
              <a:ext uri="{FF2B5EF4-FFF2-40B4-BE49-F238E27FC236}">
                <a16:creationId xmlns:a16="http://schemas.microsoft.com/office/drawing/2014/main" id="{D397E9B8-477D-454A-9669-256C6AD7CDB4}"/>
              </a:ext>
            </a:extLst>
          </p:cNvPr>
          <p:cNvSpPr>
            <a:spLocks noGrp="1"/>
          </p:cNvSpPr>
          <p:nvPr>
            <p:ph idx="1"/>
          </p:nvPr>
        </p:nvSpPr>
        <p:spPr/>
        <p:txBody>
          <a:bodyPr/>
          <a:lstStyle/>
          <a:p>
            <a:r>
              <a:rPr lang="en-KR"/>
              <a:t> It's an old program uses its own preprocessed language.</a:t>
            </a:r>
          </a:p>
          <a:p>
            <a:pPr lvl="1"/>
            <a:r>
              <a:rPr lang="en-KR"/>
              <a:t>It uses SPP. Virtually no one in the world now can update it.</a:t>
            </a:r>
          </a:p>
          <a:p>
            <a:pPr lvl="1"/>
            <a:r>
              <a:rPr lang="en-KR"/>
              <a:t>Easiest way to hack astronomer's computer? </a:t>
            </a:r>
          </a:p>
          <a:p>
            <a:pPr lvl="2"/>
            <a:r>
              <a:rPr lang="en-KR"/>
              <a:t>Develop elementary hacking tools targetting memory used by IRAF (?).</a:t>
            </a:r>
          </a:p>
          <a:p>
            <a:r>
              <a:rPr lang="en-KR"/>
              <a:t> All parts important for modern language are missing </a:t>
            </a:r>
          </a:p>
          <a:p>
            <a:pPr lvl="1"/>
            <a:r>
              <a:rPr lang="en-KR"/>
              <a:t>related to debugging, memory issue, security, … </a:t>
            </a:r>
          </a:p>
          <a:p>
            <a:pPr lvl="1"/>
            <a:r>
              <a:rPr lang="en-KR"/>
              <a:t>It even uses 32-bit, and no plan to support 64-bit.</a:t>
            </a:r>
          </a:p>
        </p:txBody>
      </p:sp>
      <p:pic>
        <p:nvPicPr>
          <p:cNvPr id="5" name="Picture 4">
            <a:extLst>
              <a:ext uri="{FF2B5EF4-FFF2-40B4-BE49-F238E27FC236}">
                <a16:creationId xmlns:a16="http://schemas.microsoft.com/office/drawing/2014/main" id="{259D2FFC-DD5D-6449-9640-BA97E3E8EDFF}"/>
              </a:ext>
            </a:extLst>
          </p:cNvPr>
          <p:cNvPicPr>
            <a:picLocks noChangeAspect="1"/>
          </p:cNvPicPr>
          <p:nvPr/>
        </p:nvPicPr>
        <p:blipFill>
          <a:blip r:embed="rId2"/>
          <a:stretch>
            <a:fillRect/>
          </a:stretch>
        </p:blipFill>
        <p:spPr>
          <a:xfrm>
            <a:off x="185859" y="4026973"/>
            <a:ext cx="5428776" cy="2439101"/>
          </a:xfrm>
          <a:prstGeom prst="rect">
            <a:avLst/>
          </a:prstGeom>
        </p:spPr>
      </p:pic>
      <p:sp>
        <p:nvSpPr>
          <p:cNvPr id="7" name="Rectangle 6">
            <a:extLst>
              <a:ext uri="{FF2B5EF4-FFF2-40B4-BE49-F238E27FC236}">
                <a16:creationId xmlns:a16="http://schemas.microsoft.com/office/drawing/2014/main" id="{84DD00EF-35DB-284F-B88E-F27285DB832D}"/>
              </a:ext>
            </a:extLst>
          </p:cNvPr>
          <p:cNvSpPr/>
          <p:nvPr/>
        </p:nvSpPr>
        <p:spPr>
          <a:xfrm>
            <a:off x="185859" y="3771779"/>
            <a:ext cx="3260829" cy="253916"/>
          </a:xfrm>
          <a:prstGeom prst="rect">
            <a:avLst/>
          </a:prstGeom>
        </p:spPr>
        <p:txBody>
          <a:bodyPr wrap="none">
            <a:spAutoFit/>
          </a:bodyPr>
          <a:lstStyle/>
          <a:p>
            <a:r>
              <a:rPr lang="en-US" sz="1050">
                <a:hlinkClick r:id="rId3"/>
              </a:rPr>
              <a:t>http://stsdas.stsci.edu/documents/SUG/UG_51.html</a:t>
            </a:r>
            <a:endParaRPr lang="en-KR" sz="1050"/>
          </a:p>
        </p:txBody>
      </p:sp>
      <p:sp>
        <p:nvSpPr>
          <p:cNvPr id="8" name="Rectangle 7">
            <a:extLst>
              <a:ext uri="{FF2B5EF4-FFF2-40B4-BE49-F238E27FC236}">
                <a16:creationId xmlns:a16="http://schemas.microsoft.com/office/drawing/2014/main" id="{693F316D-672C-4D4A-A0C7-1D9DC272AB21}"/>
              </a:ext>
            </a:extLst>
          </p:cNvPr>
          <p:cNvSpPr/>
          <p:nvPr/>
        </p:nvSpPr>
        <p:spPr>
          <a:xfrm>
            <a:off x="6096000" y="3647725"/>
            <a:ext cx="6096000" cy="2893100"/>
          </a:xfrm>
          <a:prstGeom prst="rect">
            <a:avLst/>
          </a:prstGeom>
        </p:spPr>
        <p:txBody>
          <a:bodyPr>
            <a:spAutoFit/>
          </a:bodyPr>
          <a:lstStyle/>
          <a:p>
            <a:r>
              <a:rPr lang="en-US" sz="1400" b="0" i="0">
                <a:effectLst/>
                <a:latin typeface="-apple-system"/>
              </a:rPr>
              <a:t>The SPP language is </a:t>
            </a:r>
            <a:r>
              <a:rPr lang="en-US" sz="1400" b="0" i="1">
                <a:effectLst/>
                <a:latin typeface="-apple-system"/>
              </a:rPr>
              <a:t>based on the </a:t>
            </a:r>
            <a:r>
              <a:rPr lang="en-US" sz="1400" b="0" i="1">
                <a:solidFill>
                  <a:srgbClr val="FF0000"/>
                </a:solidFill>
                <a:effectLst/>
                <a:latin typeface="-apple-system"/>
              </a:rPr>
              <a:t>Ratfor</a:t>
            </a:r>
            <a:r>
              <a:rPr lang="en-US" sz="1400" b="0" i="1">
                <a:effectLst/>
                <a:latin typeface="-apple-system"/>
              </a:rPr>
              <a:t> language</a:t>
            </a:r>
            <a:r>
              <a:rPr lang="en-US" sz="1400" b="0" i="0">
                <a:effectLst/>
                <a:latin typeface="-apple-system"/>
              </a:rPr>
              <a:t>. Ratfor, in turn, is </a:t>
            </a:r>
            <a:r>
              <a:rPr lang="en-US" sz="1400" b="0" i="1">
                <a:effectLst/>
                <a:latin typeface="-apple-system"/>
              </a:rPr>
              <a:t>based on </a:t>
            </a:r>
            <a:r>
              <a:rPr lang="en-US" sz="1400" b="0" i="1">
                <a:solidFill>
                  <a:srgbClr val="FF0000"/>
                </a:solidFill>
                <a:effectLst/>
                <a:latin typeface="-apple-system"/>
              </a:rPr>
              <a:t>Fortran</a:t>
            </a:r>
            <a:r>
              <a:rPr lang="en-US" sz="1400" b="0" i="0">
                <a:effectLst/>
                <a:latin typeface="-apple-system"/>
              </a:rPr>
              <a:t>, with extensions for structured control flow, etc. The lexical form, operators, and control flow constructs are identical to those provided by Ratfor. The major differences are the data types, the form of a procedure, the addition of inline strings and character constants, the use of square brackets for arrays, and the task statement. In addition, the </a:t>
            </a:r>
            <a:r>
              <a:rPr lang="en-US" sz="1400" b="0" i="0">
                <a:solidFill>
                  <a:srgbClr val="FF0000"/>
                </a:solidFill>
                <a:effectLst/>
                <a:latin typeface="-apple-system"/>
              </a:rPr>
              <a:t>SPP I/O facilities provided are quite different and are tailored to the IRAF environment</a:t>
            </a:r>
            <a:r>
              <a:rPr lang="en-US" sz="1400" b="0" i="0">
                <a:effectLst/>
                <a:latin typeface="-apple-system"/>
              </a:rPr>
              <a:t>. The syntax of the SPP language is fairly straightforward and fundamentally similar to most other high-level languages. While it is based on the Ratfor language, there are</a:t>
            </a:r>
            <a:r>
              <a:rPr lang="en-US" sz="1400" b="0" i="0">
                <a:solidFill>
                  <a:srgbClr val="FF0000"/>
                </a:solidFill>
                <a:effectLst/>
                <a:latin typeface="-apple-system"/>
              </a:rPr>
              <a:t> elements of C as well as elements of Fortran</a:t>
            </a:r>
            <a:r>
              <a:rPr lang="en-US" sz="1400" b="0" i="0">
                <a:effectLst/>
                <a:latin typeface="-apple-system"/>
              </a:rPr>
              <a:t>. SPP is a preprocessed language. That is, there is no SPP compiler per se, but it is translated into another compilable language. In fact, </a:t>
            </a:r>
            <a:r>
              <a:rPr lang="en-US" sz="1400" b="0" i="1">
                <a:solidFill>
                  <a:srgbClr val="FF0000"/>
                </a:solidFill>
                <a:effectLst/>
                <a:latin typeface="-apple-system"/>
              </a:rPr>
              <a:t>SPP is first translated into Ratfor, which is processed into Fortran</a:t>
            </a:r>
            <a:r>
              <a:rPr lang="en-US" sz="1400" b="0" i="0">
                <a:effectLst/>
                <a:latin typeface="-apple-system"/>
              </a:rPr>
              <a:t>. The xc compiler performs all preprocessing, compilation, and linkage.</a:t>
            </a:r>
            <a:endParaRPr lang="en-KR" sz="1400"/>
          </a:p>
        </p:txBody>
      </p:sp>
      <p:sp>
        <p:nvSpPr>
          <p:cNvPr id="10" name="Rectangle 9">
            <a:extLst>
              <a:ext uri="{FF2B5EF4-FFF2-40B4-BE49-F238E27FC236}">
                <a16:creationId xmlns:a16="http://schemas.microsoft.com/office/drawing/2014/main" id="{88920487-35F7-8542-B592-E32F43AC7C10}"/>
              </a:ext>
            </a:extLst>
          </p:cNvPr>
          <p:cNvSpPr/>
          <p:nvPr/>
        </p:nvSpPr>
        <p:spPr>
          <a:xfrm>
            <a:off x="6185647" y="3447027"/>
            <a:ext cx="3560590" cy="276999"/>
          </a:xfrm>
          <a:prstGeom prst="rect">
            <a:avLst/>
          </a:prstGeom>
        </p:spPr>
        <p:txBody>
          <a:bodyPr wrap="none">
            <a:spAutoFit/>
          </a:bodyPr>
          <a:lstStyle/>
          <a:p>
            <a:r>
              <a:rPr lang="en-US" sz="1200">
                <a:hlinkClick r:id="rId4"/>
              </a:rPr>
              <a:t>http://stsdas.stsci.edu/documents/SPP/SP_4.html</a:t>
            </a:r>
            <a:endParaRPr lang="en-KR" sz="1200"/>
          </a:p>
        </p:txBody>
      </p:sp>
      <p:sp>
        <p:nvSpPr>
          <p:cNvPr id="11" name="TextBox 10">
            <a:extLst>
              <a:ext uri="{FF2B5EF4-FFF2-40B4-BE49-F238E27FC236}">
                <a16:creationId xmlns:a16="http://schemas.microsoft.com/office/drawing/2014/main" id="{E78DDEBE-0871-8749-A63B-EDE48C7A13B3}"/>
              </a:ext>
            </a:extLst>
          </p:cNvPr>
          <p:cNvSpPr txBox="1"/>
          <p:nvPr/>
        </p:nvSpPr>
        <p:spPr>
          <a:xfrm>
            <a:off x="9835884" y="3436323"/>
            <a:ext cx="2404941" cy="276999"/>
          </a:xfrm>
          <a:prstGeom prst="rect">
            <a:avLst/>
          </a:prstGeom>
          <a:noFill/>
        </p:spPr>
        <p:txBody>
          <a:bodyPr wrap="square" rtlCol="0">
            <a:spAutoFit/>
          </a:bodyPr>
          <a:lstStyle/>
          <a:p>
            <a:r>
              <a:rPr lang="en-KR" sz="1200"/>
              <a:t>(emphases added)</a:t>
            </a:r>
          </a:p>
        </p:txBody>
      </p:sp>
    </p:spTree>
    <p:extLst>
      <p:ext uri="{BB962C8B-B14F-4D97-AF65-F5344CB8AC3E}">
        <p14:creationId xmlns:p14="http://schemas.microsoft.com/office/powerpoint/2010/main" val="121268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954775-8298-4448-8D2B-B90B692B4F53}"/>
              </a:ext>
            </a:extLst>
          </p:cNvPr>
          <p:cNvSpPr>
            <a:spLocks noGrp="1"/>
          </p:cNvSpPr>
          <p:nvPr>
            <p:ph idx="1"/>
          </p:nvPr>
        </p:nvSpPr>
        <p:spPr/>
        <p:txBody>
          <a:bodyPr/>
          <a:lstStyle/>
          <a:p>
            <a:r>
              <a:rPr lang="en-KR"/>
              <a:t>About CCD data</a:t>
            </a:r>
          </a:p>
          <a:p>
            <a:r>
              <a:rPr lang="en-KR"/>
              <a:t>IRAF and SAOImage ds9</a:t>
            </a:r>
          </a:p>
          <a:p>
            <a:r>
              <a:rPr lang="en-KR"/>
              <a:t>Python in Astronomy</a:t>
            </a:r>
          </a:p>
          <a:p>
            <a:r>
              <a:rPr lang="en-KR"/>
              <a:t>Astronomy.net (WCS)</a:t>
            </a:r>
          </a:p>
          <a:p>
            <a:r>
              <a:rPr lang="en-KR"/>
              <a:t>GitHub and Slack</a:t>
            </a:r>
          </a:p>
        </p:txBody>
      </p:sp>
      <p:sp>
        <p:nvSpPr>
          <p:cNvPr id="3" name="Title 2">
            <a:extLst>
              <a:ext uri="{FF2B5EF4-FFF2-40B4-BE49-F238E27FC236}">
                <a16:creationId xmlns:a16="http://schemas.microsoft.com/office/drawing/2014/main" id="{E105B3FC-51B0-9C40-A494-E5D37C87301A}"/>
              </a:ext>
            </a:extLst>
          </p:cNvPr>
          <p:cNvSpPr>
            <a:spLocks noGrp="1"/>
          </p:cNvSpPr>
          <p:nvPr>
            <p:ph type="title"/>
          </p:nvPr>
        </p:nvSpPr>
        <p:spPr/>
        <p:txBody>
          <a:bodyPr>
            <a:normAutofit fontScale="90000"/>
          </a:bodyPr>
          <a:lstStyle/>
          <a:p>
            <a:r>
              <a:rPr lang="en-US"/>
              <a:t>Contents</a:t>
            </a:r>
            <a:endParaRPr lang="en-KR"/>
          </a:p>
        </p:txBody>
      </p:sp>
    </p:spTree>
    <p:extLst>
      <p:ext uri="{BB962C8B-B14F-4D97-AF65-F5344CB8AC3E}">
        <p14:creationId xmlns:p14="http://schemas.microsoft.com/office/powerpoint/2010/main" val="3071765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DAF7-2C7D-C646-A61B-A941A6344FDF}"/>
              </a:ext>
            </a:extLst>
          </p:cNvPr>
          <p:cNvSpPr>
            <a:spLocks noGrp="1"/>
          </p:cNvSpPr>
          <p:nvPr>
            <p:ph type="title"/>
          </p:nvPr>
        </p:nvSpPr>
        <p:spPr/>
        <p:txBody>
          <a:bodyPr>
            <a:normAutofit fontScale="90000"/>
          </a:bodyPr>
          <a:lstStyle/>
          <a:p>
            <a:r>
              <a:rPr lang="en-KR"/>
              <a:t>IRAF Problems – (3) Licensing?</a:t>
            </a:r>
          </a:p>
        </p:txBody>
      </p:sp>
      <p:sp>
        <p:nvSpPr>
          <p:cNvPr id="3" name="Content Placeholder 2">
            <a:extLst>
              <a:ext uri="{FF2B5EF4-FFF2-40B4-BE49-F238E27FC236}">
                <a16:creationId xmlns:a16="http://schemas.microsoft.com/office/drawing/2014/main" id="{ABFC02CD-3FE6-014B-970F-36FEE9E16680}"/>
              </a:ext>
            </a:extLst>
          </p:cNvPr>
          <p:cNvSpPr>
            <a:spLocks noGrp="1"/>
          </p:cNvSpPr>
          <p:nvPr>
            <p:ph idx="1"/>
          </p:nvPr>
        </p:nvSpPr>
        <p:spPr/>
        <p:txBody>
          <a:bodyPr/>
          <a:lstStyle/>
          <a:p>
            <a:r>
              <a:rPr lang="en-KR"/>
              <a:t> It seems like IRAF illegally used copyrighted (non-redistributable) code lines.</a:t>
            </a:r>
          </a:p>
          <a:p>
            <a:r>
              <a:rPr lang="en-KR"/>
              <a:t> See iraf.net thread and IRAF community edition Wiki page</a:t>
            </a:r>
          </a:p>
          <a:p>
            <a:endParaRPr lang="en-KR"/>
          </a:p>
          <a:p>
            <a:r>
              <a:rPr lang="en-KR"/>
              <a:t>Also Ubuntu Debian Bug report logs</a:t>
            </a:r>
          </a:p>
          <a:p>
            <a:endParaRPr lang="en-KR"/>
          </a:p>
        </p:txBody>
      </p:sp>
      <p:sp>
        <p:nvSpPr>
          <p:cNvPr id="4" name="Rectangle 3">
            <a:extLst>
              <a:ext uri="{FF2B5EF4-FFF2-40B4-BE49-F238E27FC236}">
                <a16:creationId xmlns:a16="http://schemas.microsoft.com/office/drawing/2014/main" id="{AAD53AFD-6435-F74E-B0D7-58CB16712FAF}"/>
              </a:ext>
            </a:extLst>
          </p:cNvPr>
          <p:cNvSpPr/>
          <p:nvPr/>
        </p:nvSpPr>
        <p:spPr>
          <a:xfrm>
            <a:off x="2577353" y="4987855"/>
            <a:ext cx="7037294" cy="1200329"/>
          </a:xfrm>
          <a:prstGeom prst="rect">
            <a:avLst/>
          </a:prstGeom>
        </p:spPr>
        <p:txBody>
          <a:bodyPr wrap="square">
            <a:spAutoFit/>
          </a:bodyPr>
          <a:lstStyle/>
          <a:p>
            <a:r>
              <a:rPr lang="en-KR"/>
              <a:t>I don't want to go into the details as it can be legally sensitive issue, but it does have potential to cause critical problems, as IRAF was supported by too many public organizations and national institutions (including NASA and NOAO).</a:t>
            </a:r>
          </a:p>
        </p:txBody>
      </p:sp>
      <p:sp>
        <p:nvSpPr>
          <p:cNvPr id="5" name="Rectangle 4">
            <a:extLst>
              <a:ext uri="{FF2B5EF4-FFF2-40B4-BE49-F238E27FC236}">
                <a16:creationId xmlns:a16="http://schemas.microsoft.com/office/drawing/2014/main" id="{7CB6D5C8-0629-1245-93A3-FE90E4BFE27C}"/>
              </a:ext>
            </a:extLst>
          </p:cNvPr>
          <p:cNvSpPr/>
          <p:nvPr/>
        </p:nvSpPr>
        <p:spPr>
          <a:xfrm>
            <a:off x="5051616" y="1804187"/>
            <a:ext cx="4329952" cy="261610"/>
          </a:xfrm>
          <a:prstGeom prst="rect">
            <a:avLst/>
          </a:prstGeom>
        </p:spPr>
        <p:txBody>
          <a:bodyPr wrap="square">
            <a:spAutoFit/>
          </a:bodyPr>
          <a:lstStyle/>
          <a:p>
            <a:r>
              <a:rPr lang="en-US" sz="1050">
                <a:hlinkClick r:id="rId2"/>
              </a:rPr>
              <a:t>https://github.com/iraf-community/iraf/wiki/License-problems-in-IRAF</a:t>
            </a:r>
            <a:endParaRPr lang="en-KR" sz="1050"/>
          </a:p>
        </p:txBody>
      </p:sp>
      <p:sp>
        <p:nvSpPr>
          <p:cNvPr id="6" name="Rectangle 5">
            <a:extLst>
              <a:ext uri="{FF2B5EF4-FFF2-40B4-BE49-F238E27FC236}">
                <a16:creationId xmlns:a16="http://schemas.microsoft.com/office/drawing/2014/main" id="{52E1BA2B-E778-974E-8282-62354C121667}"/>
              </a:ext>
            </a:extLst>
          </p:cNvPr>
          <p:cNvSpPr/>
          <p:nvPr/>
        </p:nvSpPr>
        <p:spPr>
          <a:xfrm>
            <a:off x="1093693" y="1806468"/>
            <a:ext cx="4329952" cy="261610"/>
          </a:xfrm>
          <a:prstGeom prst="rect">
            <a:avLst/>
          </a:prstGeom>
        </p:spPr>
        <p:txBody>
          <a:bodyPr wrap="square">
            <a:spAutoFit/>
          </a:bodyPr>
          <a:lstStyle/>
          <a:p>
            <a:r>
              <a:rPr lang="en-US" sz="1050">
                <a:hlinkClick r:id="rId3"/>
              </a:rPr>
              <a:t>https://iraf.net/forum/viewtopic.php?forum=4&amp;showtopic=1468264</a:t>
            </a:r>
            <a:endParaRPr lang="en-KR" sz="1050"/>
          </a:p>
        </p:txBody>
      </p:sp>
      <p:sp>
        <p:nvSpPr>
          <p:cNvPr id="7" name="Rectangle 6">
            <a:extLst>
              <a:ext uri="{FF2B5EF4-FFF2-40B4-BE49-F238E27FC236}">
                <a16:creationId xmlns:a16="http://schemas.microsoft.com/office/drawing/2014/main" id="{C6CF5505-16A2-0648-81AB-0C26BDCC533D}"/>
              </a:ext>
            </a:extLst>
          </p:cNvPr>
          <p:cNvSpPr/>
          <p:nvPr/>
        </p:nvSpPr>
        <p:spPr>
          <a:xfrm>
            <a:off x="3080383" y="2835446"/>
            <a:ext cx="3650358" cy="253916"/>
          </a:xfrm>
          <a:prstGeom prst="rect">
            <a:avLst/>
          </a:prstGeom>
        </p:spPr>
        <p:txBody>
          <a:bodyPr wrap="none">
            <a:spAutoFit/>
          </a:bodyPr>
          <a:lstStyle/>
          <a:p>
            <a:r>
              <a:rPr lang="en-US" sz="1050">
                <a:hlinkClick r:id="rId4"/>
              </a:rPr>
              <a:t>https://bugs.debian.org/cgi-bin/bugreport.cgi?bug=690531</a:t>
            </a:r>
            <a:endParaRPr lang="en-KR" sz="1050"/>
          </a:p>
        </p:txBody>
      </p:sp>
    </p:spTree>
    <p:extLst>
      <p:ext uri="{BB962C8B-B14F-4D97-AF65-F5344CB8AC3E}">
        <p14:creationId xmlns:p14="http://schemas.microsoft.com/office/powerpoint/2010/main" val="396630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3ABB17-8765-6248-878F-291710B7D790}"/>
              </a:ext>
            </a:extLst>
          </p:cNvPr>
          <p:cNvSpPr>
            <a:spLocks noGrp="1"/>
          </p:cNvSpPr>
          <p:nvPr>
            <p:ph idx="1"/>
          </p:nvPr>
        </p:nvSpPr>
        <p:spPr/>
        <p:txBody>
          <a:bodyPr/>
          <a:lstStyle/>
          <a:p>
            <a:r>
              <a:rPr lang="en-KR"/>
              <a:t>Skeleton identical to IRAF.</a:t>
            </a:r>
          </a:p>
          <a:p>
            <a:r>
              <a:rPr lang="en-KR"/>
              <a:t>Started since 1998 @ STScI; see arXiv article for details.</a:t>
            </a:r>
          </a:p>
          <a:p>
            <a:r>
              <a:rPr lang="en-KR"/>
              <a:t>STScI recommended PyRAF over IRAF in 2000s.</a:t>
            </a:r>
          </a:p>
          <a:p>
            <a:r>
              <a:rPr lang="en-KR"/>
              <a:t>Just running IRAF by Python commands rather than terminal command line.</a:t>
            </a:r>
          </a:p>
          <a:p>
            <a:r>
              <a:rPr lang="en-KR"/>
              <a:t>Serious problems:</a:t>
            </a:r>
          </a:p>
          <a:p>
            <a:pPr lvl="1"/>
            <a:r>
              <a:rPr lang="en-KR"/>
              <a:t>Python 2. No plan to reimplemented to Python 3.</a:t>
            </a:r>
          </a:p>
          <a:p>
            <a:pPr lvl="1"/>
            <a:r>
              <a:rPr lang="en-KR"/>
              <a:t>Identical script gives different results compared to IRAF (see emails I sent to STScI in 2016).</a:t>
            </a:r>
          </a:p>
          <a:p>
            <a:pPr lvl="1"/>
            <a:r>
              <a:rPr lang="en-KR"/>
              <a:t>It didn't even give any error messages and ran as if it does what I told.</a:t>
            </a:r>
          </a:p>
          <a:p>
            <a:pPr lvl="2"/>
            <a:r>
              <a:rPr lang="en-KR"/>
              <a:t>"</a:t>
            </a:r>
            <a:r>
              <a:rPr lang="en-US"/>
              <a:t>You can even run more than 90% of IRAF CL scripts!"</a:t>
            </a:r>
          </a:p>
          <a:p>
            <a:pPr lvl="2"/>
            <a:r>
              <a:rPr lang="en-US">
                <a:sym typeface="Wingdings" pitchFamily="2" charset="2"/>
              </a:rPr>
              <a:t> "You can get </a:t>
            </a:r>
            <a:r>
              <a:rPr lang="en-US">
                <a:solidFill>
                  <a:srgbClr val="FF0000"/>
                </a:solidFill>
                <a:sym typeface="Wingdings" pitchFamily="2" charset="2"/>
              </a:rPr>
              <a:t>strange results</a:t>
            </a:r>
            <a:r>
              <a:rPr lang="en-US">
                <a:sym typeface="Wingdings" pitchFamily="2" charset="2"/>
              </a:rPr>
              <a:t> for about 10% of the cases!"</a:t>
            </a:r>
            <a:endParaRPr lang="en-KR"/>
          </a:p>
          <a:p>
            <a:pPr lvl="1"/>
            <a:r>
              <a:rPr lang="en-KR"/>
              <a:t>Critical for any professional work:</a:t>
            </a:r>
          </a:p>
          <a:p>
            <a:pPr lvl="2"/>
            <a:r>
              <a:rPr lang="en-KR"/>
              <a:t>I had to delete all my PyRAF codes and redo </a:t>
            </a:r>
          </a:p>
          <a:p>
            <a:pPr marL="396000" lvl="2" indent="0">
              <a:buNone/>
            </a:pPr>
            <a:r>
              <a:rPr lang="en-KR"/>
              <a:t>    my data reduction for my research in late 2016.</a:t>
            </a:r>
          </a:p>
          <a:p>
            <a:pPr lvl="1"/>
            <a:endParaRPr lang="en-KR"/>
          </a:p>
          <a:p>
            <a:pPr lvl="1"/>
            <a:endParaRPr lang="en-KR"/>
          </a:p>
        </p:txBody>
      </p:sp>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5" name="Picture 4">
            <a:extLst>
              <a:ext uri="{FF2B5EF4-FFF2-40B4-BE49-F238E27FC236}">
                <a16:creationId xmlns:a16="http://schemas.microsoft.com/office/drawing/2014/main" id="{09857997-8069-8B4F-80F2-BC966FA5E700}"/>
              </a:ext>
            </a:extLst>
          </p:cNvPr>
          <p:cNvPicPr>
            <a:picLocks noChangeAspect="1"/>
          </p:cNvPicPr>
          <p:nvPr/>
        </p:nvPicPr>
        <p:blipFill>
          <a:blip r:embed="rId3"/>
          <a:stretch>
            <a:fillRect/>
          </a:stretch>
        </p:blipFill>
        <p:spPr>
          <a:xfrm>
            <a:off x="6096000" y="4845847"/>
            <a:ext cx="5997388" cy="2012153"/>
          </a:xfrm>
          <a:prstGeom prst="rect">
            <a:avLst/>
          </a:prstGeom>
        </p:spPr>
      </p:pic>
      <p:sp>
        <p:nvSpPr>
          <p:cNvPr id="6" name="Rectangle 5">
            <a:extLst>
              <a:ext uri="{FF2B5EF4-FFF2-40B4-BE49-F238E27FC236}">
                <a16:creationId xmlns:a16="http://schemas.microsoft.com/office/drawing/2014/main" id="{238A68AA-39B3-034B-8D5F-CB044913D177}"/>
              </a:ext>
            </a:extLst>
          </p:cNvPr>
          <p:cNvSpPr/>
          <p:nvPr/>
        </p:nvSpPr>
        <p:spPr>
          <a:xfrm>
            <a:off x="1848055" y="6596390"/>
            <a:ext cx="4258235" cy="261610"/>
          </a:xfrm>
          <a:prstGeom prst="rect">
            <a:avLst/>
          </a:prstGeom>
        </p:spPr>
        <p:txBody>
          <a:bodyPr wrap="square">
            <a:spAutoFit/>
          </a:bodyPr>
          <a:lstStyle/>
          <a:p>
            <a:r>
              <a:rPr lang="en-US" sz="1050">
                <a:hlinkClick r:id="rId4"/>
              </a:rPr>
              <a:t>http://stsdas.stsci.edu/pyraf/doc.old/pyraf_tutorial/PythonPrereq.html</a:t>
            </a:r>
            <a:endParaRPr lang="en-KR" sz="1050"/>
          </a:p>
        </p:txBody>
      </p:sp>
      <p:sp>
        <p:nvSpPr>
          <p:cNvPr id="7" name="TextBox 6">
            <a:extLst>
              <a:ext uri="{FF2B5EF4-FFF2-40B4-BE49-F238E27FC236}">
                <a16:creationId xmlns:a16="http://schemas.microsoft.com/office/drawing/2014/main" id="{5CFC6673-FE65-FF4E-A33C-D6ED455903D4}"/>
              </a:ext>
            </a:extLst>
          </p:cNvPr>
          <p:cNvSpPr txBox="1"/>
          <p:nvPr/>
        </p:nvSpPr>
        <p:spPr>
          <a:xfrm>
            <a:off x="7844117" y="1849624"/>
            <a:ext cx="2501153" cy="523220"/>
          </a:xfrm>
          <a:prstGeom prst="rect">
            <a:avLst/>
          </a:prstGeom>
          <a:noFill/>
        </p:spPr>
        <p:txBody>
          <a:bodyPr wrap="square" rtlCol="0">
            <a:spAutoFit/>
          </a:bodyPr>
          <a:lstStyle/>
          <a:p>
            <a:r>
              <a:rPr lang="en-KR" sz="1400"/>
              <a:t>Of course debugging gets easier when you use PyRAF.</a:t>
            </a:r>
          </a:p>
        </p:txBody>
      </p:sp>
      <p:sp>
        <p:nvSpPr>
          <p:cNvPr id="8" name="Rectangle 7">
            <a:extLst>
              <a:ext uri="{FF2B5EF4-FFF2-40B4-BE49-F238E27FC236}">
                <a16:creationId xmlns:a16="http://schemas.microsoft.com/office/drawing/2014/main" id="{871B18DE-EDE4-6E48-BB4B-4B3DF00AB0D3}"/>
              </a:ext>
            </a:extLst>
          </p:cNvPr>
          <p:cNvSpPr/>
          <p:nvPr/>
        </p:nvSpPr>
        <p:spPr>
          <a:xfrm>
            <a:off x="7997277" y="1498376"/>
            <a:ext cx="2194832" cy="261610"/>
          </a:xfrm>
          <a:prstGeom prst="rect">
            <a:avLst/>
          </a:prstGeom>
        </p:spPr>
        <p:txBody>
          <a:bodyPr wrap="none">
            <a:spAutoFit/>
          </a:bodyPr>
          <a:lstStyle/>
          <a:p>
            <a:r>
              <a:rPr lang="en-US" sz="1050">
                <a:hlinkClick r:id="rId5"/>
              </a:rPr>
              <a:t>https://arxiv.org/abs/1610.03159</a:t>
            </a:r>
            <a:endParaRPr lang="en-KR" sz="1050"/>
          </a:p>
        </p:txBody>
      </p:sp>
    </p:spTree>
    <p:extLst>
      <p:ext uri="{BB962C8B-B14F-4D97-AF65-F5344CB8AC3E}">
        <p14:creationId xmlns:p14="http://schemas.microsoft.com/office/powerpoint/2010/main" val="8632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428483-456F-B044-9145-A4843F7A46E6}"/>
              </a:ext>
            </a:extLst>
          </p:cNvPr>
          <p:cNvSpPr>
            <a:spLocks noGrp="1"/>
          </p:cNvSpPr>
          <p:nvPr>
            <p:ph type="title"/>
          </p:nvPr>
        </p:nvSpPr>
        <p:spPr/>
        <p:txBody>
          <a:bodyPr>
            <a:normAutofit fontScale="90000"/>
          </a:bodyPr>
          <a:lstStyle/>
          <a:p>
            <a:r>
              <a:rPr lang="en-KR"/>
              <a:t>IRAF Problems – (4) Failure of PyRAF</a:t>
            </a:r>
          </a:p>
        </p:txBody>
      </p:sp>
      <p:pic>
        <p:nvPicPr>
          <p:cNvPr id="18" name="Content Placeholder 17">
            <a:extLst>
              <a:ext uri="{FF2B5EF4-FFF2-40B4-BE49-F238E27FC236}">
                <a16:creationId xmlns:a16="http://schemas.microsoft.com/office/drawing/2014/main" id="{4E865BB5-132F-D64D-BFAB-0A02C41656C6}"/>
              </a:ext>
            </a:extLst>
          </p:cNvPr>
          <p:cNvPicPr>
            <a:picLocks noGrp="1" noChangeAspect="1"/>
          </p:cNvPicPr>
          <p:nvPr>
            <p:ph idx="1"/>
          </p:nvPr>
        </p:nvPicPr>
        <p:blipFill>
          <a:blip r:embed="rId3"/>
          <a:stretch>
            <a:fillRect/>
          </a:stretch>
        </p:blipFill>
        <p:spPr>
          <a:xfrm>
            <a:off x="2099469" y="2107406"/>
            <a:ext cx="8013700" cy="2908300"/>
          </a:xfrm>
          <a:prstGeom prst="rect">
            <a:avLst/>
          </a:prstGeom>
        </p:spPr>
      </p:pic>
    </p:spTree>
    <p:extLst>
      <p:ext uri="{BB962C8B-B14F-4D97-AF65-F5344CB8AC3E}">
        <p14:creationId xmlns:p14="http://schemas.microsoft.com/office/powerpoint/2010/main" val="335139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3485570"/>
          </a:xfrm>
          <a:prstGeom prst="rect">
            <a:avLst/>
          </a:prstGeom>
        </p:spPr>
        <p:txBody>
          <a:bodyPr wrap="square">
            <a:spAutoFit/>
          </a:bodyPr>
          <a:lstStyle/>
          <a:p>
            <a:r>
              <a:rPr lang="en-US" sz="1050" b="1" i="0">
                <a:solidFill>
                  <a:srgbClr val="000000"/>
                </a:solidFill>
                <a:effectLst/>
                <a:latin typeface="Arial" panose="020B0604020202020204" pitchFamily="34" charset="0"/>
              </a:rPr>
              <a:t>2019-11-14 18:51 EST - Guest</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To Whom It May Concern,</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Hi I am a graduate student.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Although I have not using IRAF for 2-3 years for my research,</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IRAF documentations have been a priceless resource to benchmark </a:t>
            </a:r>
          </a:p>
          <a:p>
            <a:r>
              <a:rPr lang="en-US" sz="1050" b="0" i="0">
                <a:solidFill>
                  <a:srgbClr val="000000"/>
                </a:solidFill>
                <a:effectLst/>
                <a:latin typeface="Arial" panose="020B0604020202020204" pitchFamily="34" charset="0"/>
              </a:rPr>
              <a:t>(both scientific and technical sense).</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Recently, I found all the IRAF documentations such as this one</a:t>
            </a:r>
            <a:br>
              <a:rPr lang="en-US" sz="1050" b="0" i="0">
                <a:solidFill>
                  <a:srgbClr val="000000"/>
                </a:solidFill>
                <a:effectLst/>
                <a:latin typeface="Arial" panose="020B0604020202020204" pitchFamily="34" charset="0"/>
              </a:rPr>
            </a:br>
            <a:r>
              <a:rPr lang="en-US" sz="1050" b="0" i="0">
                <a:solidFill>
                  <a:srgbClr val="1155CC"/>
                </a:solidFill>
                <a:effectLst/>
                <a:latin typeface="Arial" panose="020B0604020202020204" pitchFamily="34" charset="0"/>
                <a:hlinkClick r:id="rId2"/>
              </a:rPr>
              <a:t>http://stsdas.stsci.edu/cgi-bin/gethelp.cgi?implot</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are not available.</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Can I ask where those are located?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If they'll not be available through STScI, I want to ask if there's any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backup/cached version, because many of my research or teaching-related</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materials heavily depending on IRAF doc (not IRAF itself).</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Thanks.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Regards,</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Yoonsoo Bach</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2354491"/>
          </a:xfrm>
          <a:prstGeom prst="rect">
            <a:avLst/>
          </a:prstGeom>
        </p:spPr>
        <p:txBody>
          <a:bodyPr wrap="square">
            <a:spAutoFit/>
          </a:bodyPr>
          <a:lstStyle/>
          <a:p>
            <a:r>
              <a:rPr lang="en-US" sz="1050" b="1" i="0">
                <a:solidFill>
                  <a:srgbClr val="000000"/>
                </a:solidFill>
                <a:effectLst/>
                <a:latin typeface="Arial" panose="020B0604020202020204" pitchFamily="34" charset="0"/>
              </a:rPr>
              <a:t>2019-11-15 10:59 EST - Pey-Lian Lim</a:t>
            </a:r>
            <a:r>
              <a:rPr lang="en-US" sz="1050" b="0" i="0" baseline="30000">
                <a:solidFill>
                  <a:srgbClr val="000000"/>
                </a:solidFill>
                <a:effectLst/>
                <a:latin typeface="Arial" panose="020B0604020202020204" pitchFamily="34" charset="0"/>
              </a:rPr>
              <a:t>Additional comments</a:t>
            </a:r>
            <a:endParaRPr lang="en-US" sz="1050" b="0" i="0">
              <a:solidFill>
                <a:srgbClr val="000000"/>
              </a:solidFill>
              <a:effectLst/>
              <a:latin typeface="Arial" panose="020B0604020202020204" pitchFamily="34" charset="0"/>
            </a:endParaRPr>
          </a:p>
          <a:p>
            <a:r>
              <a:rPr lang="en-US" sz="1050" b="0" i="0">
                <a:solidFill>
                  <a:srgbClr val="000000"/>
                </a:solidFill>
                <a:effectLst/>
                <a:latin typeface="Arial" panose="020B0604020202020204" pitchFamily="34" charset="0"/>
              </a:rPr>
              <a:t>Hi Mr. Bach,</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STScI has dropped IRAF support (also see </a:t>
            </a:r>
            <a:r>
              <a:rPr lang="en-US" sz="1050" b="0" i="0">
                <a:solidFill>
                  <a:srgbClr val="1155CC"/>
                </a:solidFill>
                <a:effectLst/>
                <a:latin typeface="Arial" panose="020B0604020202020204" pitchFamily="34" charset="0"/>
                <a:hlinkClick r:id="rId3"/>
              </a:rPr>
              <a:t>http://www.stsci.edu/contents/newsletters/2018-volume-35-issue-03/removing-the-institutes-dependence-on-iraf-you-can-do-it-too</a:t>
            </a:r>
            <a:r>
              <a:rPr lang="en-US" sz="1050" b="0" i="0">
                <a:solidFill>
                  <a:srgbClr val="000000"/>
                </a:solidFill>
                <a:effectLst/>
                <a:latin typeface="Arial" panose="020B0604020202020204" pitchFamily="34" charset="0"/>
              </a:rPr>
              <a:t>), which unfortunately includes hosting its documentation. You can try other hosts; e.g., </a:t>
            </a:r>
            <a:r>
              <a:rPr lang="en-US" sz="1050" b="0" i="0">
                <a:solidFill>
                  <a:srgbClr val="1155CC"/>
                </a:solidFill>
                <a:effectLst/>
                <a:latin typeface="Arial" panose="020B0604020202020204" pitchFamily="34" charset="0"/>
                <a:hlinkClick r:id="rId4"/>
              </a:rPr>
              <a:t>http://iraf.noao.edu/scripts/irafhelp?implot</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We apologize for any inconvenience caused.</a:t>
            </a:r>
            <a:br>
              <a:rPr lang="en-US" sz="1050" b="0" i="0">
                <a:solidFill>
                  <a:srgbClr val="000000"/>
                </a:solidFill>
                <a:effectLst/>
                <a:latin typeface="Arial" panose="020B0604020202020204" pitchFamily="34" charset="0"/>
              </a:rPr>
            </a:b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Sincerely,</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Pey-Lian</a:t>
            </a:r>
            <a:br>
              <a:rPr lang="en-US" sz="1050" b="0" i="0">
                <a:solidFill>
                  <a:srgbClr val="000000"/>
                </a:solidFill>
                <a:effectLst/>
                <a:latin typeface="Arial" panose="020B0604020202020204" pitchFamily="34" charset="0"/>
              </a:rPr>
            </a:br>
            <a:r>
              <a:rPr lang="en-US" sz="1050" b="0" i="0">
                <a:solidFill>
                  <a:srgbClr val="000000"/>
                </a:solidFill>
                <a:effectLst/>
                <a:latin typeface="Arial" panose="020B0604020202020204" pitchFamily="34" charset="0"/>
              </a:rPr>
              <a:t>Data Analysis Tools Branch</a:t>
            </a:r>
          </a:p>
        </p:txBody>
      </p:sp>
    </p:spTree>
    <p:extLst>
      <p:ext uri="{BB962C8B-B14F-4D97-AF65-F5344CB8AC3E}">
        <p14:creationId xmlns:p14="http://schemas.microsoft.com/office/powerpoint/2010/main" val="298226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
        <p:nvSpPr>
          <p:cNvPr id="4" name="Rectangle 3">
            <a:extLst>
              <a:ext uri="{FF2B5EF4-FFF2-40B4-BE49-F238E27FC236}">
                <a16:creationId xmlns:a16="http://schemas.microsoft.com/office/drawing/2014/main" id="{78D09010-D7F0-784A-8B31-ED565F8D670A}"/>
              </a:ext>
            </a:extLst>
          </p:cNvPr>
          <p:cNvSpPr/>
          <p:nvPr/>
        </p:nvSpPr>
        <p:spPr>
          <a:xfrm>
            <a:off x="932098" y="1923207"/>
            <a:ext cx="4742561" cy="2839239"/>
          </a:xfrm>
          <a:prstGeom prst="rect">
            <a:avLst/>
          </a:prstGeom>
        </p:spPr>
        <p:txBody>
          <a:bodyPr wrap="square">
            <a:spAutoFit/>
          </a:bodyPr>
          <a:lstStyle/>
          <a:p>
            <a:r>
              <a:rPr lang="en-US" sz="1050">
                <a:solidFill>
                  <a:srgbClr val="000000"/>
                </a:solidFill>
                <a:latin typeface="arial" panose="020B0604020202020204" pitchFamily="34" charset="0"/>
              </a:rPr>
              <a:t>Hi!</a:t>
            </a:r>
          </a:p>
          <a:p>
            <a:r>
              <a:rPr lang="en-US" sz="1050">
                <a:solidFill>
                  <a:srgbClr val="000000"/>
                </a:solidFill>
                <a:latin typeface="arial" panose="020B0604020202020204" pitchFamily="34" charset="0"/>
              </a:rPr>
              <a:t>Thank you so much for the reply. I have two more questions.</a:t>
            </a:r>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1) Is there any </a:t>
            </a:r>
            <a:r>
              <a:rPr lang="en-US" sz="1050" b="1" u="sng">
                <a:solidFill>
                  <a:srgbClr val="000000"/>
                </a:solidFill>
                <a:latin typeface="arial" panose="020B0604020202020204" pitchFamily="34" charset="0"/>
              </a:rPr>
              <a:t>backups</a:t>
            </a:r>
            <a:r>
              <a:rPr lang="en-US" sz="1050">
                <a:solidFill>
                  <a:srgbClr val="000000"/>
                </a:solidFill>
                <a:latin typeface="arial" panose="020B0604020202020204" pitchFamily="34" charset="0"/>
              </a:rPr>
              <a:t> of the documentations as STScI provided (maybe in html format)?</a:t>
            </a:r>
          </a:p>
          <a:p>
            <a:r>
              <a:rPr lang="en-US" sz="1050">
                <a:solidFill>
                  <a:srgbClr val="000000"/>
                </a:solidFill>
                <a:latin typeface="arial" panose="020B0604020202020204" pitchFamily="34" charset="0"/>
              </a:rPr>
              <a:t>2) Do you have any </a:t>
            </a:r>
            <a:r>
              <a:rPr lang="en-US" sz="1050" b="1" u="sng">
                <a:solidFill>
                  <a:srgbClr val="000000"/>
                </a:solidFill>
                <a:latin typeface="arial" panose="020B0604020202020204" pitchFamily="34" charset="0"/>
              </a:rPr>
              <a:t>code</a:t>
            </a:r>
            <a:r>
              <a:rPr lang="en-US" sz="1050">
                <a:solidFill>
                  <a:srgbClr val="000000"/>
                </a:solidFill>
                <a:latin typeface="arial" panose="020B0604020202020204" pitchFamily="34" charset="0"/>
              </a:rPr>
              <a:t> (e.g., python) which converts the IRAF .hlp files to modern formats (like html)? </a:t>
            </a:r>
          </a:p>
          <a:p>
            <a:r>
              <a:rPr lang="en-US" sz="1050">
                <a:solidFill>
                  <a:srgbClr val="000000"/>
                </a:solidFill>
                <a:latin typeface="arial" panose="020B0604020202020204" pitchFamily="34" charset="0"/>
              </a:rPr>
              <a:t>-- If so, could you share these with me?</a:t>
            </a:r>
          </a:p>
          <a:p>
            <a:r>
              <a:rPr lang="en-US" sz="1050">
                <a:solidFill>
                  <a:srgbClr val="000000"/>
                </a:solidFill>
                <a:latin typeface="arial" panose="020B0604020202020204" pitchFamily="34" charset="0"/>
              </a:rPr>
              <a:t>-- If not, what is the IRAF .hlp format is called? It doesn't seem like original LINUX man page..?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Thank you so much in advance.</a:t>
            </a:r>
          </a:p>
          <a:p>
            <a:br>
              <a:rPr lang="en-US" sz="1050">
                <a:solidFill>
                  <a:srgbClr val="000000"/>
                </a:solidFill>
                <a:latin typeface="arial" panose="020B0604020202020204" pitchFamily="34" charset="0"/>
              </a:rPr>
            </a:br>
            <a:endParaRPr lang="en-US" sz="1050">
              <a:solidFill>
                <a:srgbClr val="000000"/>
              </a:solidFill>
              <a:latin typeface="arial" panose="020B0604020202020204" pitchFamily="34" charset="0"/>
            </a:endParaRPr>
          </a:p>
          <a:p>
            <a:r>
              <a:rPr lang="en-US" sz="1050">
                <a:solidFill>
                  <a:srgbClr val="000000"/>
                </a:solidFill>
                <a:latin typeface="arial" panose="020B0604020202020204" pitchFamily="34" charset="0"/>
              </a:rPr>
              <a:t>Regards,</a:t>
            </a:r>
          </a:p>
          <a:p>
            <a:r>
              <a:rPr lang="en-US" sz="1050">
                <a:solidFill>
                  <a:srgbClr val="000000"/>
                </a:solidFill>
                <a:latin typeface="arial" panose="020B0604020202020204" pitchFamily="34" charset="0"/>
              </a:rPr>
              <a:t>Yoonsoo</a:t>
            </a:r>
          </a:p>
        </p:txBody>
      </p:sp>
      <p:sp>
        <p:nvSpPr>
          <p:cNvPr id="5" name="Rectangle 4">
            <a:extLst>
              <a:ext uri="{FF2B5EF4-FFF2-40B4-BE49-F238E27FC236}">
                <a16:creationId xmlns:a16="http://schemas.microsoft.com/office/drawing/2014/main" id="{31DA2C68-CA29-6946-AF69-968B23AF45A7}"/>
              </a:ext>
            </a:extLst>
          </p:cNvPr>
          <p:cNvSpPr/>
          <p:nvPr/>
        </p:nvSpPr>
        <p:spPr>
          <a:xfrm>
            <a:off x="5997387" y="1936932"/>
            <a:ext cx="4320989" cy="1954381"/>
          </a:xfrm>
          <a:prstGeom prst="rect">
            <a:avLst/>
          </a:prstGeom>
        </p:spPr>
        <p:txBody>
          <a:bodyPr wrap="square">
            <a:spAutoFit/>
          </a:bodyPr>
          <a:lstStyle/>
          <a:p>
            <a:r>
              <a:rPr lang="en-US" sz="1100" b="1"/>
              <a:t>2019-11-22 12:45 EST - Pey-Lian Lim</a:t>
            </a:r>
            <a:r>
              <a:rPr lang="en-US" sz="1100" baseline="30000"/>
              <a:t>Additional comments</a:t>
            </a:r>
            <a:endParaRPr lang="en-US" sz="1100"/>
          </a:p>
          <a:p>
            <a:r>
              <a:rPr lang="en-US" sz="1100"/>
              <a:t>Hi Yoonsoo,</a:t>
            </a:r>
            <a:br>
              <a:rPr lang="en-US" sz="1100"/>
            </a:br>
            <a:br>
              <a:rPr lang="en-US" sz="1100"/>
            </a:br>
            <a:r>
              <a:rPr lang="en-US" sz="1100"/>
              <a:t>Unfortunately, stopping our support of IRAF at STScI also includes its documentation hosting. You can try ask over at </a:t>
            </a:r>
            <a:r>
              <a:rPr lang="en-US" sz="1100">
                <a:hlinkClick r:id="rId2"/>
              </a:rPr>
              <a:t>https://github.com/iraf-community/iraf</a:t>
            </a:r>
            <a:r>
              <a:rPr lang="en-US" sz="1100"/>
              <a:t> </a:t>
            </a:r>
          </a:p>
          <a:p>
            <a:r>
              <a:rPr lang="en-US" sz="1100"/>
              <a:t>or </a:t>
            </a:r>
            <a:r>
              <a:rPr lang="en-US" sz="1100">
                <a:hlinkClick r:id="rId3"/>
              </a:rPr>
              <a:t>https://iraf.net/forum/index.php</a:t>
            </a:r>
            <a:r>
              <a:rPr lang="en-US" sz="1100"/>
              <a:t> . </a:t>
            </a:r>
          </a:p>
          <a:p>
            <a:r>
              <a:rPr lang="en-US" sz="1100"/>
              <a:t>We apologize for any inconvenience caused.</a:t>
            </a:r>
            <a:br>
              <a:rPr lang="en-US" sz="1100"/>
            </a:br>
            <a:br>
              <a:rPr lang="en-US" sz="1100"/>
            </a:br>
            <a:r>
              <a:rPr lang="en-US" sz="1100"/>
              <a:t>Sincerely,</a:t>
            </a:r>
            <a:br>
              <a:rPr lang="en-US" sz="1100"/>
            </a:br>
            <a:r>
              <a:rPr lang="en-US" sz="1100"/>
              <a:t>Pey-Lian</a:t>
            </a:r>
          </a:p>
        </p:txBody>
      </p:sp>
    </p:spTree>
    <p:extLst>
      <p:ext uri="{BB962C8B-B14F-4D97-AF65-F5344CB8AC3E}">
        <p14:creationId xmlns:p14="http://schemas.microsoft.com/office/powerpoint/2010/main" val="19131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F0D556-CC85-3A41-9275-772931884876}"/>
              </a:ext>
            </a:extLst>
          </p:cNvPr>
          <p:cNvSpPr>
            <a:spLocks noGrp="1"/>
          </p:cNvSpPr>
          <p:nvPr>
            <p:ph idx="1"/>
          </p:nvPr>
        </p:nvSpPr>
        <p:spPr/>
        <p:txBody>
          <a:bodyPr/>
          <a:lstStyle/>
          <a:p>
            <a:r>
              <a:rPr lang="en-KR"/>
              <a:t>As of mid 2019, when STScI dropped IRAF support, </a:t>
            </a:r>
            <a:r>
              <a:rPr lang="en-KR">
                <a:solidFill>
                  <a:srgbClr val="FF0000"/>
                </a:solidFill>
              </a:rPr>
              <a:t>they removed all online docs</a:t>
            </a:r>
            <a:r>
              <a:rPr lang="en-KR"/>
              <a:t>.</a:t>
            </a:r>
          </a:p>
          <a:p>
            <a:r>
              <a:rPr lang="en-KR"/>
              <a:t>Their responses </a:t>
            </a:r>
            <a:r>
              <a:rPr lang="en-KR">
                <a:solidFill>
                  <a:schemeClr val="accent2"/>
                </a:solidFill>
              </a:rPr>
              <a:t>crossed the line</a:t>
            </a:r>
            <a:r>
              <a:rPr lang="en-KR"/>
              <a:t>. Any sane scientist should shout with rage.</a:t>
            </a:r>
          </a:p>
          <a:p>
            <a:pPr lvl="1"/>
            <a:r>
              <a:rPr lang="en-KR">
                <a:solidFill>
                  <a:srgbClr val="FF0000"/>
                </a:solidFill>
              </a:rPr>
              <a:t>A horrible scientific irresponsibility </a:t>
            </a:r>
            <a:r>
              <a:rPr lang="en-KR"/>
              <a:t>to remove all online docs of once-they-recommended software.</a:t>
            </a:r>
          </a:p>
          <a:p>
            <a:pPr lvl="1"/>
            <a:r>
              <a:rPr lang="en-KR"/>
              <a:t>That software (IRAF) has been used as THE virtual standard for all astronomers for 35 years.</a:t>
            </a:r>
          </a:p>
          <a:p>
            <a:pPr lvl="1"/>
            <a:r>
              <a:rPr lang="en-KR"/>
              <a:t>They don't even reply to what I asked (back up of the docs)</a:t>
            </a:r>
          </a:p>
          <a:p>
            <a:pPr lvl="1"/>
            <a:r>
              <a:rPr lang="en-KR"/>
              <a:t>"iraf-community" they mentioned is run by a volunteer (Ole Streicher); they are not supporting him at all.</a:t>
            </a:r>
          </a:p>
          <a:p>
            <a:pPr lvl="1"/>
            <a:r>
              <a:rPr lang="en-KR"/>
              <a:t>"iraf.net" is a personal blog, and many help pages are missing.</a:t>
            </a:r>
          </a:p>
          <a:p>
            <a:pPr lvl="1"/>
            <a:r>
              <a:rPr lang="en-KR"/>
              <a:t>So many parts of my lecture notes and personal notes are now filled with broken links. </a:t>
            </a:r>
          </a:p>
          <a:p>
            <a:pPr lvl="2"/>
            <a:r>
              <a:rPr lang="en-KR"/>
              <a:t>Sadly, no alternatives yet.</a:t>
            </a:r>
          </a:p>
          <a:p>
            <a:r>
              <a:rPr lang="en-KR"/>
              <a:t>A big lesson: </a:t>
            </a:r>
          </a:p>
          <a:p>
            <a:pPr lvl="1"/>
            <a:r>
              <a:rPr lang="en-KR"/>
              <a:t>Never trust anyone when it comes to scientific archiving. </a:t>
            </a:r>
          </a:p>
          <a:p>
            <a:pPr lvl="2"/>
            <a:r>
              <a:rPr lang="en-KR"/>
              <a:t>Even STScI, NASA, or whoever. They can play really dirty.</a:t>
            </a:r>
          </a:p>
          <a:p>
            <a:pPr lvl="1"/>
            <a:r>
              <a:rPr lang="en-KR"/>
              <a:t>Backup by yourself. </a:t>
            </a:r>
          </a:p>
          <a:p>
            <a:pPr lvl="1"/>
            <a:r>
              <a:rPr lang="en-KR"/>
              <a:t>A bitter reality: </a:t>
            </a:r>
            <a:r>
              <a:rPr lang="en-KR">
                <a:solidFill>
                  <a:srgbClr val="FF0000"/>
                </a:solidFill>
              </a:rPr>
              <a:t>Science</a:t>
            </a:r>
            <a:r>
              <a:rPr lang="en-KR"/>
              <a:t> is standing on such a vulnerable ground</a:t>
            </a:r>
            <a:r>
              <a:rPr lang="ko-KR" altLang="en-US">
                <a:solidFill>
                  <a:srgbClr val="FF0000"/>
                </a:solidFill>
              </a:rPr>
              <a:t> </a:t>
            </a:r>
            <a:r>
              <a:rPr lang="en-US" altLang="ko-KR"/>
              <a:t>–</a:t>
            </a:r>
            <a:r>
              <a:rPr lang="ko-KR" altLang="en-US"/>
              <a:t> </a:t>
            </a:r>
            <a:r>
              <a:rPr lang="en-US" altLang="ko-KR">
                <a:solidFill>
                  <a:srgbClr val="FF0000"/>
                </a:solidFill>
              </a:rPr>
              <a:t>a house of cards (</a:t>
            </a:r>
            <a:r>
              <a:rPr lang="ko-KR" altLang="en-US">
                <a:solidFill>
                  <a:srgbClr val="FF0000"/>
                </a:solidFill>
              </a:rPr>
              <a:t>砂上樓閣</a:t>
            </a:r>
            <a:r>
              <a:rPr lang="en-US" altLang="ko-KR">
                <a:solidFill>
                  <a:srgbClr val="FF0000"/>
                </a:solidFill>
              </a:rPr>
              <a:t>)</a:t>
            </a:r>
            <a:r>
              <a:rPr lang="en-KR">
                <a:solidFill>
                  <a:srgbClr val="FF0000"/>
                </a:solidFill>
              </a:rPr>
              <a:t>.</a:t>
            </a:r>
          </a:p>
        </p:txBody>
      </p:sp>
      <p:sp>
        <p:nvSpPr>
          <p:cNvPr id="3" name="Title 2">
            <a:extLst>
              <a:ext uri="{FF2B5EF4-FFF2-40B4-BE49-F238E27FC236}">
                <a16:creationId xmlns:a16="http://schemas.microsoft.com/office/drawing/2014/main" id="{7FF820CE-A531-4440-AC85-E466A00901C0}"/>
              </a:ext>
            </a:extLst>
          </p:cNvPr>
          <p:cNvSpPr>
            <a:spLocks noGrp="1"/>
          </p:cNvSpPr>
          <p:nvPr>
            <p:ph type="title"/>
          </p:nvPr>
        </p:nvSpPr>
        <p:spPr/>
        <p:txBody>
          <a:bodyPr>
            <a:normAutofit fontScale="90000"/>
          </a:bodyPr>
          <a:lstStyle/>
          <a:p>
            <a:r>
              <a:rPr lang="en-KR"/>
              <a:t>IRAF Problems – (5) Missing Documentations</a:t>
            </a:r>
          </a:p>
        </p:txBody>
      </p:sp>
    </p:spTree>
    <p:extLst>
      <p:ext uri="{BB962C8B-B14F-4D97-AF65-F5344CB8AC3E}">
        <p14:creationId xmlns:p14="http://schemas.microsoft.com/office/powerpoint/2010/main" val="1586876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2F6036-3C2D-8742-B0DF-3EC49E638200}"/>
              </a:ext>
            </a:extLst>
          </p:cNvPr>
          <p:cNvSpPr>
            <a:spLocks noGrp="1"/>
          </p:cNvSpPr>
          <p:nvPr>
            <p:ph idx="1"/>
          </p:nvPr>
        </p:nvSpPr>
        <p:spPr/>
        <p:txBody>
          <a:bodyPr/>
          <a:lstStyle/>
          <a:p>
            <a:r>
              <a:rPr lang="en-KR"/>
              <a:t>How can I believe these guys will manage ASDF appropriately? I will rather distrust them.</a:t>
            </a:r>
          </a:p>
        </p:txBody>
      </p:sp>
      <p:sp>
        <p:nvSpPr>
          <p:cNvPr id="3" name="Title 2">
            <a:extLst>
              <a:ext uri="{FF2B5EF4-FFF2-40B4-BE49-F238E27FC236}">
                <a16:creationId xmlns:a16="http://schemas.microsoft.com/office/drawing/2014/main" id="{C11089CD-F9D9-2149-B911-391AEFD6872D}"/>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A36A61CA-4B83-7C4D-B2F7-972483646A9E}"/>
              </a:ext>
            </a:extLst>
          </p:cNvPr>
          <p:cNvPicPr>
            <a:picLocks noChangeAspect="1"/>
          </p:cNvPicPr>
          <p:nvPr/>
        </p:nvPicPr>
        <p:blipFill>
          <a:blip r:embed="rId2"/>
          <a:stretch>
            <a:fillRect/>
          </a:stretch>
        </p:blipFill>
        <p:spPr>
          <a:xfrm>
            <a:off x="1820241" y="1756636"/>
            <a:ext cx="8931842" cy="4609684"/>
          </a:xfrm>
          <a:prstGeom prst="rect">
            <a:avLst/>
          </a:prstGeom>
        </p:spPr>
      </p:pic>
    </p:spTree>
    <p:extLst>
      <p:ext uri="{BB962C8B-B14F-4D97-AF65-F5344CB8AC3E}">
        <p14:creationId xmlns:p14="http://schemas.microsoft.com/office/powerpoint/2010/main" val="2992911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pic>
        <p:nvPicPr>
          <p:cNvPr id="4" name="Picture 3">
            <a:extLst>
              <a:ext uri="{FF2B5EF4-FFF2-40B4-BE49-F238E27FC236}">
                <a16:creationId xmlns:a16="http://schemas.microsoft.com/office/drawing/2014/main" id="{DF99330D-76D8-804B-B888-53FCB9334291}"/>
              </a:ext>
            </a:extLst>
          </p:cNvPr>
          <p:cNvPicPr>
            <a:picLocks noChangeAspect="1"/>
          </p:cNvPicPr>
          <p:nvPr/>
        </p:nvPicPr>
        <p:blipFill>
          <a:blip r:embed="rId2"/>
          <a:stretch>
            <a:fillRect/>
          </a:stretch>
        </p:blipFill>
        <p:spPr>
          <a:xfrm>
            <a:off x="10312400" y="0"/>
            <a:ext cx="1879600" cy="4076700"/>
          </a:xfrm>
          <a:prstGeom prst="rect">
            <a:avLst/>
          </a:prstGeom>
        </p:spPr>
      </p:pic>
      <p:sp>
        <p:nvSpPr>
          <p:cNvPr id="5" name="Rectangle 4">
            <a:extLst>
              <a:ext uri="{FF2B5EF4-FFF2-40B4-BE49-F238E27FC236}">
                <a16:creationId xmlns:a16="http://schemas.microsoft.com/office/drawing/2014/main" id="{5E4D0324-3548-D640-9E45-FCD5937352DB}"/>
              </a:ext>
            </a:extLst>
          </p:cNvPr>
          <p:cNvSpPr/>
          <p:nvPr/>
        </p:nvSpPr>
        <p:spPr>
          <a:xfrm>
            <a:off x="9798396" y="4076700"/>
            <a:ext cx="2393604" cy="253916"/>
          </a:xfrm>
          <a:prstGeom prst="rect">
            <a:avLst/>
          </a:prstGeom>
        </p:spPr>
        <p:txBody>
          <a:bodyPr wrap="none">
            <a:spAutoFit/>
          </a:bodyPr>
          <a:lstStyle/>
          <a:p>
            <a:r>
              <a:rPr lang="en-US" sz="1050">
                <a:hlinkClick r:id="rId3"/>
              </a:rPr>
              <a:t>https://github.com/iraf-community/iraf</a:t>
            </a:r>
            <a:endParaRPr lang="en-KR" sz="1050"/>
          </a:p>
        </p:txBody>
      </p:sp>
      <p:pic>
        <p:nvPicPr>
          <p:cNvPr id="6" name="Picture 5">
            <a:extLst>
              <a:ext uri="{FF2B5EF4-FFF2-40B4-BE49-F238E27FC236}">
                <a16:creationId xmlns:a16="http://schemas.microsoft.com/office/drawing/2014/main" id="{F491A610-BA33-0F4B-8E44-48D8DFB6D098}"/>
              </a:ext>
            </a:extLst>
          </p:cNvPr>
          <p:cNvPicPr>
            <a:picLocks noChangeAspect="1"/>
          </p:cNvPicPr>
          <p:nvPr/>
        </p:nvPicPr>
        <p:blipFill>
          <a:blip r:embed="rId4"/>
          <a:stretch>
            <a:fillRect/>
          </a:stretch>
        </p:blipFill>
        <p:spPr>
          <a:xfrm>
            <a:off x="803088" y="4143820"/>
            <a:ext cx="6426200" cy="2222500"/>
          </a:xfrm>
          <a:prstGeom prst="rect">
            <a:avLst/>
          </a:prstGeom>
        </p:spPr>
      </p:pic>
    </p:spTree>
    <p:extLst>
      <p:ext uri="{BB962C8B-B14F-4D97-AF65-F5344CB8AC3E}">
        <p14:creationId xmlns:p14="http://schemas.microsoft.com/office/powerpoint/2010/main" val="300040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86C36-4F42-0B46-B69E-7EC86441F7E2}"/>
              </a:ext>
            </a:extLst>
          </p:cNvPr>
          <p:cNvSpPr>
            <a:spLocks noGrp="1"/>
          </p:cNvSpPr>
          <p:nvPr>
            <p:ph idx="1"/>
          </p:nvPr>
        </p:nvSpPr>
        <p:spPr/>
        <p:txBody>
          <a:bodyPr/>
          <a:lstStyle/>
          <a:p>
            <a:r>
              <a:rPr lang="en-KR"/>
              <a:t>IRAF community edition by Ole Streicher, a volunteer since early 2010s.</a:t>
            </a:r>
          </a:p>
          <a:p>
            <a:pPr lvl="1"/>
            <a:r>
              <a:rPr lang="en-KR"/>
              <a:t>Updated IRAF 2.16.1 by more than 400 times to avoid license issues, bug-fixes, etc.</a:t>
            </a:r>
          </a:p>
          <a:p>
            <a:pPr lvl="1"/>
            <a:r>
              <a:rPr lang="en-KR"/>
              <a:t>But I guess </a:t>
            </a:r>
            <a:r>
              <a:rPr lang="en-KR" i="1"/>
              <a:t>few</a:t>
            </a:r>
            <a:r>
              <a:rPr lang="en-KR"/>
              <a:t> professional astronomers know what it is.</a:t>
            </a:r>
          </a:p>
          <a:p>
            <a:pPr lvl="1"/>
            <a:endParaRPr lang="en-KR"/>
          </a:p>
          <a:p>
            <a:r>
              <a:rPr lang="en-KR"/>
              <a:t>I have tried to reconstruct IRAF help docs, but it will take some time (many years?).</a:t>
            </a:r>
          </a:p>
        </p:txBody>
      </p:sp>
      <p:sp>
        <p:nvSpPr>
          <p:cNvPr id="3" name="Title 2">
            <a:extLst>
              <a:ext uri="{FF2B5EF4-FFF2-40B4-BE49-F238E27FC236}">
                <a16:creationId xmlns:a16="http://schemas.microsoft.com/office/drawing/2014/main" id="{D1EB418B-6D72-8940-99D5-7476F393A9EF}"/>
              </a:ext>
            </a:extLst>
          </p:cNvPr>
          <p:cNvSpPr>
            <a:spLocks noGrp="1"/>
          </p:cNvSpPr>
          <p:nvPr>
            <p:ph type="title"/>
          </p:nvPr>
        </p:nvSpPr>
        <p:spPr/>
        <p:txBody>
          <a:bodyPr>
            <a:normAutofit fontScale="90000"/>
          </a:bodyPr>
          <a:lstStyle/>
          <a:p>
            <a:r>
              <a:rPr lang="en-KR"/>
              <a:t>The Current Situation of IRAF </a:t>
            </a:r>
          </a:p>
        </p:txBody>
      </p:sp>
      <p:sp>
        <p:nvSpPr>
          <p:cNvPr id="7" name="Rectangle 6">
            <a:extLst>
              <a:ext uri="{FF2B5EF4-FFF2-40B4-BE49-F238E27FC236}">
                <a16:creationId xmlns:a16="http://schemas.microsoft.com/office/drawing/2014/main" id="{56CFC69E-1BDB-E149-AF2A-59223563362C}"/>
              </a:ext>
            </a:extLst>
          </p:cNvPr>
          <p:cNvSpPr/>
          <p:nvPr/>
        </p:nvSpPr>
        <p:spPr>
          <a:xfrm>
            <a:off x="6841566" y="6112404"/>
            <a:ext cx="2395207" cy="253916"/>
          </a:xfrm>
          <a:prstGeom prst="rect">
            <a:avLst/>
          </a:prstGeom>
        </p:spPr>
        <p:txBody>
          <a:bodyPr wrap="none">
            <a:spAutoFit/>
          </a:bodyPr>
          <a:lstStyle/>
          <a:p>
            <a:r>
              <a:rPr lang="en-US" sz="1050">
                <a:hlinkClick r:id="rId2"/>
              </a:rPr>
              <a:t>https://github.com/ysBach/irafdocgen</a:t>
            </a:r>
            <a:endParaRPr lang="en-KR" sz="1050"/>
          </a:p>
        </p:txBody>
      </p:sp>
      <p:pic>
        <p:nvPicPr>
          <p:cNvPr id="8" name="Picture 7">
            <a:extLst>
              <a:ext uri="{FF2B5EF4-FFF2-40B4-BE49-F238E27FC236}">
                <a16:creationId xmlns:a16="http://schemas.microsoft.com/office/drawing/2014/main" id="{DBAC3983-DC96-B947-9F2B-89FCEAA04D4B}"/>
              </a:ext>
            </a:extLst>
          </p:cNvPr>
          <p:cNvPicPr>
            <a:picLocks noChangeAspect="1"/>
          </p:cNvPicPr>
          <p:nvPr/>
        </p:nvPicPr>
        <p:blipFill>
          <a:blip r:embed="rId3"/>
          <a:stretch>
            <a:fillRect/>
          </a:stretch>
        </p:blipFill>
        <p:spPr>
          <a:xfrm>
            <a:off x="0" y="3121117"/>
            <a:ext cx="6350000" cy="3657600"/>
          </a:xfrm>
          <a:prstGeom prst="rect">
            <a:avLst/>
          </a:prstGeom>
        </p:spPr>
      </p:pic>
      <p:pic>
        <p:nvPicPr>
          <p:cNvPr id="9" name="Picture 8">
            <a:extLst>
              <a:ext uri="{FF2B5EF4-FFF2-40B4-BE49-F238E27FC236}">
                <a16:creationId xmlns:a16="http://schemas.microsoft.com/office/drawing/2014/main" id="{37E7FF8A-950B-D641-BC74-54FC196EAC26}"/>
              </a:ext>
            </a:extLst>
          </p:cNvPr>
          <p:cNvPicPr>
            <a:picLocks noChangeAspect="1"/>
          </p:cNvPicPr>
          <p:nvPr/>
        </p:nvPicPr>
        <p:blipFill>
          <a:blip r:embed="rId4"/>
          <a:stretch>
            <a:fillRect/>
          </a:stretch>
        </p:blipFill>
        <p:spPr>
          <a:xfrm>
            <a:off x="6369793" y="3189736"/>
            <a:ext cx="5822207" cy="2731311"/>
          </a:xfrm>
          <a:prstGeom prst="rect">
            <a:avLst/>
          </a:prstGeom>
        </p:spPr>
      </p:pic>
    </p:spTree>
    <p:extLst>
      <p:ext uri="{BB962C8B-B14F-4D97-AF65-F5344CB8AC3E}">
        <p14:creationId xmlns:p14="http://schemas.microsoft.com/office/powerpoint/2010/main" val="158363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1A390-2DA3-8540-AEAD-C9B4D146CA90}"/>
              </a:ext>
            </a:extLst>
          </p:cNvPr>
          <p:cNvSpPr>
            <a:spLocks noGrp="1"/>
          </p:cNvSpPr>
          <p:nvPr>
            <p:ph idx="1"/>
          </p:nvPr>
        </p:nvSpPr>
        <p:spPr/>
        <p:txBody>
          <a:bodyPr/>
          <a:lstStyle/>
          <a:p>
            <a:r>
              <a:rPr lang="en-KR"/>
              <a:t>No official support.</a:t>
            </a:r>
          </a:p>
          <a:p>
            <a:r>
              <a:rPr lang="en-KR"/>
              <a:t>Any existing personal supports are not guaranteed (old language, all volunteer, …).</a:t>
            </a:r>
          </a:p>
          <a:p>
            <a:r>
              <a:rPr lang="en-KR"/>
              <a:t>No online documentations on algorithm, task explanations, etc.</a:t>
            </a:r>
          </a:p>
          <a:p>
            <a:r>
              <a:rPr lang="en-KR"/>
              <a:t>Absolutely no plan to be updated substantially.</a:t>
            </a:r>
          </a:p>
          <a:p>
            <a:r>
              <a:rPr lang="en-KR"/>
              <a:t>Legal issues may happen (only a matter of time?).</a:t>
            </a:r>
          </a:p>
          <a:p>
            <a:r>
              <a:rPr lang="en-KR" b="1">
                <a:solidFill>
                  <a:srgbClr val="FF0000"/>
                </a:solidFill>
              </a:rPr>
              <a:t>No Future.</a:t>
            </a:r>
          </a:p>
          <a:p>
            <a:pPr marL="0" indent="0">
              <a:buNone/>
            </a:pPr>
            <a:r>
              <a:rPr lang="en-KR" sz="1800">
                <a:latin typeface="+mn-lt"/>
              </a:rPr>
              <a:t>It's rather a sin if I teach IRAF to you. In 2016, when I was teaching IRAF, I felt something's wrong with the atmosphere around IRAF, and realized it is bad to teach it to young researchers who will conduct research in 2020s (yes, it's today). As a young graduate student, who had plenty of time to learn new languages, I started to learn python in late 2016, and discarded nearly all past lecture materials while taking wisdoms from them and have rewritten virtually everything.</a:t>
            </a:r>
            <a:endParaRPr lang="en-KR">
              <a:latin typeface="+mn-lt"/>
            </a:endParaRPr>
          </a:p>
          <a:p>
            <a:pPr marL="216000" lvl="1" indent="0">
              <a:buNone/>
            </a:pPr>
            <a:endParaRPr lang="en-KR"/>
          </a:p>
          <a:p>
            <a:pPr marL="216000" lvl="1" indent="0">
              <a:buNone/>
            </a:pPr>
            <a:r>
              <a:rPr lang="en-KR"/>
              <a:t>NOTE: But </a:t>
            </a:r>
            <a:r>
              <a:rPr lang="en-KR" b="1" u="sng">
                <a:solidFill>
                  <a:schemeClr val="accent2"/>
                </a:solidFill>
              </a:rPr>
              <a:t>SAO</a:t>
            </a:r>
            <a:r>
              <a:rPr lang="en-KR" u="sng">
                <a:solidFill>
                  <a:schemeClr val="accent2"/>
                </a:solidFill>
              </a:rPr>
              <a:t> </a:t>
            </a:r>
            <a:r>
              <a:rPr lang="en-KR" b="1" u="sng">
                <a:solidFill>
                  <a:schemeClr val="accent2"/>
                </a:solidFill>
              </a:rPr>
              <a:t>DS9</a:t>
            </a:r>
            <a:r>
              <a:rPr lang="en-KR">
                <a:solidFill>
                  <a:schemeClr val="accent2"/>
                </a:solidFill>
              </a:rPr>
              <a:t> </a:t>
            </a:r>
            <a:r>
              <a:rPr lang="en-KR"/>
              <a:t>is still the most powerful interactive image diaplayer.</a:t>
            </a:r>
          </a:p>
        </p:txBody>
      </p:sp>
      <p:sp>
        <p:nvSpPr>
          <p:cNvPr id="3" name="Title 2">
            <a:extLst>
              <a:ext uri="{FF2B5EF4-FFF2-40B4-BE49-F238E27FC236}">
                <a16:creationId xmlns:a16="http://schemas.microsoft.com/office/drawing/2014/main" id="{3E92FE6E-A268-7D43-B211-DAC68D255726}"/>
              </a:ext>
            </a:extLst>
          </p:cNvPr>
          <p:cNvSpPr>
            <a:spLocks noGrp="1"/>
          </p:cNvSpPr>
          <p:nvPr>
            <p:ph type="title"/>
          </p:nvPr>
        </p:nvSpPr>
        <p:spPr/>
        <p:txBody>
          <a:bodyPr>
            <a:normAutofit fontScale="90000"/>
          </a:bodyPr>
          <a:lstStyle/>
          <a:p>
            <a:r>
              <a:rPr lang="en-KR"/>
              <a:t>IRAF summary</a:t>
            </a:r>
          </a:p>
        </p:txBody>
      </p:sp>
    </p:spTree>
    <p:extLst>
      <p:ext uri="{BB962C8B-B14F-4D97-AF65-F5344CB8AC3E}">
        <p14:creationId xmlns:p14="http://schemas.microsoft.com/office/powerpoint/2010/main" val="2637727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F56D6-4299-C547-B0E6-F20A0585252F}"/>
              </a:ext>
            </a:extLst>
          </p:cNvPr>
          <p:cNvSpPr>
            <a:spLocks noGrp="1"/>
          </p:cNvSpPr>
          <p:nvPr>
            <p:ph idx="1"/>
          </p:nvPr>
        </p:nvSpPr>
        <p:spPr>
          <a:xfrm>
            <a:off x="361008" y="936953"/>
            <a:ext cx="11104851" cy="5250091"/>
          </a:xfrm>
        </p:spPr>
        <p:txBody>
          <a:bodyPr/>
          <a:lstStyle/>
          <a:p>
            <a:r>
              <a:rPr lang="en-KR" b="1"/>
              <a:t>First concept design</a:t>
            </a:r>
            <a:r>
              <a:rPr lang="en-KR"/>
              <a:t>: 1969-10-17 @ Bell labs (NJ, US)</a:t>
            </a:r>
          </a:p>
          <a:p>
            <a:r>
              <a:rPr lang="en-KR" b="1"/>
              <a:t>First published</a:t>
            </a:r>
            <a:r>
              <a:rPr lang="en-KR"/>
              <a:t>: 1970 Apr</a:t>
            </a:r>
          </a:p>
          <a:p>
            <a:r>
              <a:rPr lang="en-KR" b="1"/>
              <a:t>First patent</a:t>
            </a:r>
            <a:r>
              <a:rPr lang="en-KR"/>
              <a:t>: 1971 (see figure below)</a:t>
            </a:r>
          </a:p>
          <a:p>
            <a:r>
              <a:rPr lang="en-US" altLang="ko-KR"/>
              <a:t>1970s: NASA JPL started developing astronomical CCDs.</a:t>
            </a:r>
          </a:p>
          <a:p>
            <a:r>
              <a:rPr lang="en-US" b="1"/>
              <a:t>First light</a:t>
            </a:r>
            <a:r>
              <a:rPr lang="en-US"/>
              <a:t>: 1976 by Brad A. Smith @ Mt. Bigelow with JPL engineer Jim Janesick.</a:t>
            </a:r>
          </a:p>
          <a:p>
            <a:r>
              <a:rPr lang="en-US"/>
              <a:t>IRAF design phase: 1981-1986</a:t>
            </a:r>
            <a:endParaRPr lang="en-KR"/>
          </a:p>
          <a:p>
            <a:r>
              <a:rPr lang="en-KR"/>
              <a:t>2009 Nobel (physics; half) to 2 CCD inventors.</a:t>
            </a:r>
          </a:p>
          <a:p>
            <a:pPr marL="0" indent="0">
              <a:buNone/>
            </a:pPr>
            <a:r>
              <a:rPr lang="en-KR" sz="1400"/>
              <a:t>	</a:t>
            </a:r>
          </a:p>
          <a:p>
            <a:pPr marL="0" indent="0">
              <a:buNone/>
            </a:pPr>
            <a:endParaRPr lang="en-KR" sz="1400"/>
          </a:p>
          <a:p>
            <a:pPr marL="0" indent="0">
              <a:buNone/>
            </a:pPr>
            <a:r>
              <a:rPr lang="en-KR" sz="1400"/>
              <a:t>	Reference: Sara Turriziani (2019), AAS HAD, 50 Years of CCDs</a:t>
            </a:r>
          </a:p>
        </p:txBody>
      </p:sp>
      <p:sp>
        <p:nvSpPr>
          <p:cNvPr id="3" name="Title 2">
            <a:extLst>
              <a:ext uri="{FF2B5EF4-FFF2-40B4-BE49-F238E27FC236}">
                <a16:creationId xmlns:a16="http://schemas.microsoft.com/office/drawing/2014/main" id="{8672FA30-A337-8F44-98A5-5D0204BFDA8D}"/>
              </a:ext>
            </a:extLst>
          </p:cNvPr>
          <p:cNvSpPr>
            <a:spLocks noGrp="1"/>
          </p:cNvSpPr>
          <p:nvPr>
            <p:ph type="title"/>
          </p:nvPr>
        </p:nvSpPr>
        <p:spPr/>
        <p:txBody>
          <a:bodyPr>
            <a:normAutofit fontScale="90000"/>
          </a:bodyPr>
          <a:lstStyle/>
          <a:p>
            <a:r>
              <a:rPr lang="en-KR"/>
              <a:t>History of CCDs</a:t>
            </a:r>
          </a:p>
        </p:txBody>
      </p:sp>
      <p:pic>
        <p:nvPicPr>
          <p:cNvPr id="4" name="Picture 3">
            <a:extLst>
              <a:ext uri="{FF2B5EF4-FFF2-40B4-BE49-F238E27FC236}">
                <a16:creationId xmlns:a16="http://schemas.microsoft.com/office/drawing/2014/main" id="{84187071-FF90-4145-83D9-F4CAE62F2FB4}"/>
              </a:ext>
            </a:extLst>
          </p:cNvPr>
          <p:cNvPicPr>
            <a:picLocks noChangeAspect="1"/>
          </p:cNvPicPr>
          <p:nvPr/>
        </p:nvPicPr>
        <p:blipFill>
          <a:blip r:embed="rId2"/>
          <a:stretch>
            <a:fillRect/>
          </a:stretch>
        </p:blipFill>
        <p:spPr>
          <a:xfrm>
            <a:off x="6613533" y="3429000"/>
            <a:ext cx="5217459" cy="2772707"/>
          </a:xfrm>
          <a:prstGeom prst="rect">
            <a:avLst/>
          </a:prstGeom>
        </p:spPr>
      </p:pic>
      <p:sp>
        <p:nvSpPr>
          <p:cNvPr id="5" name="Rectangle 4">
            <a:extLst>
              <a:ext uri="{FF2B5EF4-FFF2-40B4-BE49-F238E27FC236}">
                <a16:creationId xmlns:a16="http://schemas.microsoft.com/office/drawing/2014/main" id="{B451CFC4-9213-A447-A3B5-E379C0DD001E}"/>
              </a:ext>
            </a:extLst>
          </p:cNvPr>
          <p:cNvSpPr/>
          <p:nvPr/>
        </p:nvSpPr>
        <p:spPr>
          <a:xfrm>
            <a:off x="2110614" y="5396827"/>
            <a:ext cx="3985386" cy="215444"/>
          </a:xfrm>
          <a:prstGeom prst="rect">
            <a:avLst/>
          </a:prstGeom>
        </p:spPr>
        <p:txBody>
          <a:bodyPr wrap="none">
            <a:spAutoFit/>
          </a:bodyPr>
          <a:lstStyle/>
          <a:p>
            <a:pPr marL="216000" lvl="1" indent="0">
              <a:buNone/>
            </a:pPr>
            <a:r>
              <a:rPr lang="en-US" sz="800">
                <a:hlinkClick r:id="rId3"/>
              </a:rPr>
              <a:t>https://aas.org/posts/news/2019/10/month-astronomical-history-50-years-ccds</a:t>
            </a:r>
            <a:r>
              <a:rPr lang="en-KR" sz="800"/>
              <a:t> </a:t>
            </a:r>
          </a:p>
        </p:txBody>
      </p:sp>
      <p:sp>
        <p:nvSpPr>
          <p:cNvPr id="6" name="Rectangle 5">
            <a:extLst>
              <a:ext uri="{FF2B5EF4-FFF2-40B4-BE49-F238E27FC236}">
                <a16:creationId xmlns:a16="http://schemas.microsoft.com/office/drawing/2014/main" id="{C8301203-6A45-4247-AF61-871ABF026C50}"/>
              </a:ext>
            </a:extLst>
          </p:cNvPr>
          <p:cNvSpPr/>
          <p:nvPr/>
        </p:nvSpPr>
        <p:spPr>
          <a:xfrm>
            <a:off x="6768352" y="5940097"/>
            <a:ext cx="5062639" cy="523220"/>
          </a:xfrm>
          <a:prstGeom prst="rect">
            <a:avLst/>
          </a:prstGeom>
        </p:spPr>
        <p:txBody>
          <a:bodyPr wrap="square">
            <a:spAutoFit/>
          </a:bodyPr>
          <a:lstStyle/>
          <a:p>
            <a:r>
              <a:rPr lang="en-US" sz="1400" b="0" i="0">
                <a:solidFill>
                  <a:srgbClr val="000000"/>
                </a:solidFill>
                <a:effectLst/>
                <a:latin typeface="UniversLTPro-45Light"/>
              </a:rPr>
              <a:t>Image from the </a:t>
            </a:r>
            <a:r>
              <a:rPr lang="en-US" sz="1400" b="1" i="0" u="sng">
                <a:solidFill>
                  <a:srgbClr val="000000"/>
                </a:solidFill>
                <a:effectLst/>
                <a:latin typeface="UniversLTPro-45Light"/>
              </a:rPr>
              <a:t>patent for using CCDs in imaging filed </a:t>
            </a:r>
            <a:r>
              <a:rPr lang="en-US" sz="1400" b="0" i="0">
                <a:solidFill>
                  <a:srgbClr val="000000"/>
                </a:solidFill>
                <a:effectLst/>
                <a:latin typeface="UniversLTPro-45Light"/>
              </a:rPr>
              <a:t>by Tompsett in 1971. </a:t>
            </a:r>
            <a:r>
              <a:rPr lang="en-US" sz="1400" b="0" i="1">
                <a:solidFill>
                  <a:srgbClr val="000000"/>
                </a:solidFill>
                <a:effectLst/>
                <a:latin typeface="UniversLTPro-45Light"/>
              </a:rPr>
              <a:t>(U.S. Patent 4,085,456)</a:t>
            </a:r>
            <a:endParaRPr lang="en-KR" sz="1400"/>
          </a:p>
        </p:txBody>
      </p:sp>
    </p:spTree>
    <p:extLst>
      <p:ext uri="{BB962C8B-B14F-4D97-AF65-F5344CB8AC3E}">
        <p14:creationId xmlns:p14="http://schemas.microsoft.com/office/powerpoint/2010/main" val="4273733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95AA-0D5F-7040-A65D-146877FF1E6B}"/>
              </a:ext>
            </a:extLst>
          </p:cNvPr>
          <p:cNvSpPr>
            <a:spLocks noGrp="1"/>
          </p:cNvSpPr>
          <p:nvPr>
            <p:ph type="title"/>
          </p:nvPr>
        </p:nvSpPr>
        <p:spPr/>
        <p:txBody>
          <a:bodyPr/>
          <a:lstStyle/>
          <a:p>
            <a:r>
              <a:rPr lang="en-KR"/>
              <a:t>Python in Astronomy</a:t>
            </a:r>
          </a:p>
        </p:txBody>
      </p:sp>
      <p:sp>
        <p:nvSpPr>
          <p:cNvPr id="3" name="Text Placeholder 2">
            <a:extLst>
              <a:ext uri="{FF2B5EF4-FFF2-40B4-BE49-F238E27FC236}">
                <a16:creationId xmlns:a16="http://schemas.microsoft.com/office/drawing/2014/main" id="{738B6DA5-0918-B04A-8991-EC66665FD30A}"/>
              </a:ext>
            </a:extLst>
          </p:cNvPr>
          <p:cNvSpPr>
            <a:spLocks noGrp="1"/>
          </p:cNvSpPr>
          <p:nvPr>
            <p:ph type="body" idx="1"/>
          </p:nvPr>
        </p:nvSpPr>
        <p:spPr/>
        <p:txBody>
          <a:bodyPr/>
          <a:lstStyle/>
          <a:p>
            <a:r>
              <a:rPr lang="en-KR"/>
              <a:t>A brief history of the efforts of astronomers who introduced Python to astronomy.</a:t>
            </a:r>
          </a:p>
        </p:txBody>
      </p:sp>
    </p:spTree>
    <p:extLst>
      <p:ext uri="{BB962C8B-B14F-4D97-AF65-F5344CB8AC3E}">
        <p14:creationId xmlns:p14="http://schemas.microsoft.com/office/powerpoint/2010/main" val="2152732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261955-948F-8A48-8E69-325ADF438649}"/>
              </a:ext>
            </a:extLst>
          </p:cNvPr>
          <p:cNvSpPr>
            <a:spLocks noGrp="1"/>
          </p:cNvSpPr>
          <p:nvPr>
            <p:ph idx="1"/>
          </p:nvPr>
        </p:nvSpPr>
        <p:spPr/>
        <p:txBody>
          <a:bodyPr>
            <a:normAutofit fontScale="92500" lnSpcReduction="10000"/>
          </a:bodyPr>
          <a:lstStyle/>
          <a:p>
            <a:r>
              <a:rPr lang="en-KR"/>
              <a:t>Must be free (no license problem)</a:t>
            </a:r>
          </a:p>
          <a:p>
            <a:pPr lvl="1"/>
            <a:r>
              <a:rPr lang="en-KR"/>
              <a:t>IDL is not an option.</a:t>
            </a:r>
          </a:p>
          <a:p>
            <a:r>
              <a:rPr lang="en-KR"/>
              <a:t>Must have future, large community, and be maintained by external experts.</a:t>
            </a:r>
          </a:p>
          <a:p>
            <a:r>
              <a:rPr lang="en-KR"/>
              <a:t>Easy to learn, plenty of learning materials, OS-independent</a:t>
            </a:r>
          </a:p>
          <a:p>
            <a:pPr lvl="1"/>
            <a:r>
              <a:rPr lang="en-KR"/>
              <a:t>Python was perfect.</a:t>
            </a:r>
          </a:p>
          <a:p>
            <a:pPr lvl="1"/>
            <a:r>
              <a:rPr lang="en-KR"/>
              <a:t>C/Fortran was good but string or file I/O was not as easy as Python. People like high-level languages.</a:t>
            </a:r>
          </a:p>
          <a:p>
            <a:r>
              <a:rPr lang="en-KR"/>
              <a:t>Useful and reliable scientific packages</a:t>
            </a:r>
          </a:p>
          <a:p>
            <a:pPr lvl="1"/>
            <a:r>
              <a:rPr lang="en-KR"/>
              <a:t>It became true for Python since mid-2010.</a:t>
            </a:r>
          </a:p>
          <a:p>
            <a:r>
              <a:rPr lang="en-KR"/>
              <a:t>Large facilities already started using Python</a:t>
            </a:r>
          </a:p>
          <a:p>
            <a:pPr lvl="1"/>
            <a:r>
              <a:rPr lang="en-KR"/>
              <a:t>LSST, JWST, HST will support python only (with C++).</a:t>
            </a:r>
          </a:p>
          <a:p>
            <a:pPr lvl="1"/>
            <a:r>
              <a:rPr lang="en-KR"/>
              <a:t>Of course you can use IDL for analysis, if you have background.</a:t>
            </a:r>
          </a:p>
          <a:p>
            <a:pPr lvl="2"/>
            <a:r>
              <a:rPr lang="en-KR"/>
              <a:t>But think this way: will you remain in astronomical field forever? Using python may open up your job opportunity. Look how many AI, machine learning and deep learning techniques are developed using Python even in professional astronomical areas. You don't have infinite amount of time to learn IDL and re-write all python packages in IDL by yourself, while the world is requiring Python, Go, Java, C, etc. IDL is used only by few astronomers and medical imaging technicians. After learning python, you will get accustomed with any scientific language such as R, any modern language including Julia.</a:t>
            </a:r>
          </a:p>
          <a:p>
            <a:pPr marL="0" indent="0">
              <a:buNone/>
            </a:pPr>
            <a:endParaRPr lang="en-KR"/>
          </a:p>
        </p:txBody>
      </p:sp>
      <p:sp>
        <p:nvSpPr>
          <p:cNvPr id="3" name="Title 2">
            <a:extLst>
              <a:ext uri="{FF2B5EF4-FFF2-40B4-BE49-F238E27FC236}">
                <a16:creationId xmlns:a16="http://schemas.microsoft.com/office/drawing/2014/main" id="{E59FAEC8-6890-3C4A-BBC2-4F03AADD1A85}"/>
              </a:ext>
            </a:extLst>
          </p:cNvPr>
          <p:cNvSpPr>
            <a:spLocks noGrp="1"/>
          </p:cNvSpPr>
          <p:nvPr>
            <p:ph type="title"/>
          </p:nvPr>
        </p:nvSpPr>
        <p:spPr/>
        <p:txBody>
          <a:bodyPr>
            <a:normAutofit fontScale="90000"/>
          </a:bodyPr>
          <a:lstStyle/>
          <a:p>
            <a:r>
              <a:rPr lang="en-KR"/>
              <a:t>Why Python?</a:t>
            </a:r>
          </a:p>
        </p:txBody>
      </p:sp>
    </p:spTree>
    <p:extLst>
      <p:ext uri="{BB962C8B-B14F-4D97-AF65-F5344CB8AC3E}">
        <p14:creationId xmlns:p14="http://schemas.microsoft.com/office/powerpoint/2010/main" val="904810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66C46-43EC-0045-B504-0433A1B457E4}"/>
              </a:ext>
            </a:extLst>
          </p:cNvPr>
          <p:cNvSpPr>
            <a:spLocks noGrp="1"/>
          </p:cNvSpPr>
          <p:nvPr>
            <p:ph idx="1"/>
          </p:nvPr>
        </p:nvSpPr>
        <p:spPr/>
        <p:txBody>
          <a:bodyPr/>
          <a:lstStyle/>
          <a:p>
            <a:r>
              <a:rPr lang="en-KR"/>
              <a:t>astropy: Most basic things for astronomy.</a:t>
            </a:r>
          </a:p>
          <a:p>
            <a:pPr lvl="1"/>
            <a:r>
              <a:rPr lang="en-KR"/>
              <a:t>FITS I/O (opening or reading astronomical pictures)</a:t>
            </a:r>
          </a:p>
          <a:p>
            <a:pPr lvl="1"/>
            <a:r>
              <a:rPr lang="en-KR"/>
              <a:t>WCS (transformation of pixel coordinate </a:t>
            </a:r>
            <a:r>
              <a:rPr lang="en-KR">
                <a:sym typeface="Wingdings" pitchFamily="2" charset="2"/>
              </a:rPr>
              <a:t> </a:t>
            </a:r>
            <a:r>
              <a:rPr lang="en-KR"/>
              <a:t>RA/DEC, etc)</a:t>
            </a:r>
          </a:p>
          <a:p>
            <a:r>
              <a:rPr lang="en-KR"/>
              <a:t>ccdproc: Basic pre-processing of images</a:t>
            </a:r>
          </a:p>
          <a:p>
            <a:pPr lvl="1"/>
            <a:r>
              <a:rPr lang="en-KR"/>
              <a:t>Pre-process loaded FITS files (image combine, bias/dark/flat corrections)</a:t>
            </a:r>
          </a:p>
          <a:p>
            <a:r>
              <a:rPr lang="en-KR"/>
              <a:t>photutils: Basic photometry</a:t>
            </a:r>
          </a:p>
          <a:p>
            <a:pPr lvl="1"/>
            <a:r>
              <a:rPr lang="en-KR"/>
              <a:t>Aperture photometry, image segmentation…</a:t>
            </a:r>
          </a:p>
          <a:p>
            <a:r>
              <a:rPr lang="en-KR"/>
              <a:t>astroquery: Load archival data available online</a:t>
            </a:r>
          </a:p>
          <a:p>
            <a:pPr lvl="1"/>
            <a:r>
              <a:rPr lang="en-KR"/>
              <a:t>Such as star catalog.</a:t>
            </a:r>
          </a:p>
          <a:p>
            <a:endParaRPr lang="en-KR"/>
          </a:p>
        </p:txBody>
      </p:sp>
      <p:sp>
        <p:nvSpPr>
          <p:cNvPr id="3" name="Title 2">
            <a:extLst>
              <a:ext uri="{FF2B5EF4-FFF2-40B4-BE49-F238E27FC236}">
                <a16:creationId xmlns:a16="http://schemas.microsoft.com/office/drawing/2014/main" id="{FD749AE3-65A7-DE4E-A48D-457E6F758FB6}"/>
              </a:ext>
            </a:extLst>
          </p:cNvPr>
          <p:cNvSpPr>
            <a:spLocks noGrp="1"/>
          </p:cNvSpPr>
          <p:nvPr>
            <p:ph type="title"/>
          </p:nvPr>
        </p:nvSpPr>
        <p:spPr/>
        <p:txBody>
          <a:bodyPr>
            <a:normAutofit fontScale="90000"/>
          </a:bodyPr>
          <a:lstStyle/>
          <a:p>
            <a:r>
              <a:rPr lang="en-KR"/>
              <a:t>Important Packages</a:t>
            </a:r>
          </a:p>
        </p:txBody>
      </p:sp>
    </p:spTree>
    <p:extLst>
      <p:ext uri="{BB962C8B-B14F-4D97-AF65-F5344CB8AC3E}">
        <p14:creationId xmlns:p14="http://schemas.microsoft.com/office/powerpoint/2010/main" val="255833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49E9D1-6CA7-3E46-8E7F-0DEFFB31409A}"/>
              </a:ext>
            </a:extLst>
          </p:cNvPr>
          <p:cNvSpPr>
            <a:spLocks noGrp="1"/>
          </p:cNvSpPr>
          <p:nvPr>
            <p:ph idx="1"/>
          </p:nvPr>
        </p:nvSpPr>
        <p:spPr/>
        <p:txBody>
          <a:bodyPr/>
          <a:lstStyle/>
          <a:p>
            <a:r>
              <a:rPr lang="en-KR"/>
              <a:t>ysfitsutilpy: My personal package.</a:t>
            </a:r>
          </a:p>
          <a:p>
            <a:pPr lvl="1"/>
            <a:r>
              <a:rPr lang="en-KR"/>
              <a:t>Convenience functions for reading CCD, preprocessing, etc.</a:t>
            </a:r>
          </a:p>
          <a:p>
            <a:r>
              <a:rPr lang="en-KR"/>
              <a:t>ysphotutilpy: My personal photometry package</a:t>
            </a:r>
          </a:p>
          <a:p>
            <a:pPr lvl="1"/>
            <a:r>
              <a:rPr lang="en-KR"/>
              <a:t>Convenience functions for doing photometry including error-analysis and query.</a:t>
            </a:r>
          </a:p>
        </p:txBody>
      </p:sp>
      <p:sp>
        <p:nvSpPr>
          <p:cNvPr id="3" name="Title 2">
            <a:extLst>
              <a:ext uri="{FF2B5EF4-FFF2-40B4-BE49-F238E27FC236}">
                <a16:creationId xmlns:a16="http://schemas.microsoft.com/office/drawing/2014/main" id="{DDE73163-53B8-B047-B776-9B600EC288A7}"/>
              </a:ext>
            </a:extLst>
          </p:cNvPr>
          <p:cNvSpPr>
            <a:spLocks noGrp="1"/>
          </p:cNvSpPr>
          <p:nvPr>
            <p:ph type="title"/>
          </p:nvPr>
        </p:nvSpPr>
        <p:spPr/>
        <p:txBody>
          <a:bodyPr>
            <a:normAutofit fontScale="90000"/>
          </a:bodyPr>
          <a:lstStyle/>
          <a:p>
            <a:r>
              <a:rPr lang="en-KR"/>
              <a:t>Useful Packages</a:t>
            </a:r>
          </a:p>
        </p:txBody>
      </p:sp>
    </p:spTree>
    <p:extLst>
      <p:ext uri="{BB962C8B-B14F-4D97-AF65-F5344CB8AC3E}">
        <p14:creationId xmlns:p14="http://schemas.microsoft.com/office/powerpoint/2010/main" val="42272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F2F37-5737-BB41-882C-C94E6FCE3E86}"/>
              </a:ext>
            </a:extLst>
          </p:cNvPr>
          <p:cNvSpPr>
            <a:spLocks noGrp="1"/>
          </p:cNvSpPr>
          <p:nvPr>
            <p:ph idx="1"/>
          </p:nvPr>
        </p:nvSpPr>
        <p:spPr/>
        <p:txBody>
          <a:bodyPr/>
          <a:lstStyle/>
          <a:p>
            <a:r>
              <a:rPr lang="en-KR"/>
              <a:t>No available </a:t>
            </a:r>
            <a:r>
              <a:rPr lang="en-KR">
                <a:solidFill>
                  <a:schemeClr val="accent1"/>
                </a:solidFill>
              </a:rPr>
              <a:t>spectroscopic</a:t>
            </a:r>
            <a:r>
              <a:rPr lang="en-KR"/>
              <a:t> data </a:t>
            </a:r>
            <a:r>
              <a:rPr lang="en-KR">
                <a:solidFill>
                  <a:srgbClr val="FF0000"/>
                </a:solidFill>
              </a:rPr>
              <a:t>reduction</a:t>
            </a:r>
            <a:r>
              <a:rPr lang="en-KR"/>
              <a:t> package yet.</a:t>
            </a:r>
          </a:p>
        </p:txBody>
      </p:sp>
      <p:sp>
        <p:nvSpPr>
          <p:cNvPr id="3" name="Title 2">
            <a:extLst>
              <a:ext uri="{FF2B5EF4-FFF2-40B4-BE49-F238E27FC236}">
                <a16:creationId xmlns:a16="http://schemas.microsoft.com/office/drawing/2014/main" id="{5126C665-9D85-F847-ADB9-96C6293A6995}"/>
              </a:ext>
            </a:extLst>
          </p:cNvPr>
          <p:cNvSpPr>
            <a:spLocks noGrp="1"/>
          </p:cNvSpPr>
          <p:nvPr>
            <p:ph type="title"/>
          </p:nvPr>
        </p:nvSpPr>
        <p:spPr/>
        <p:txBody>
          <a:bodyPr>
            <a:normAutofit fontScale="90000"/>
          </a:bodyPr>
          <a:lstStyle/>
          <a:p>
            <a:r>
              <a:rPr lang="en-KR"/>
              <a:t>Problems</a:t>
            </a:r>
          </a:p>
        </p:txBody>
      </p:sp>
      <p:pic>
        <p:nvPicPr>
          <p:cNvPr id="4" name="Picture 3">
            <a:extLst>
              <a:ext uri="{FF2B5EF4-FFF2-40B4-BE49-F238E27FC236}">
                <a16:creationId xmlns:a16="http://schemas.microsoft.com/office/drawing/2014/main" id="{C51F6AEB-9D1A-B347-A975-5AF20DE4AABE}"/>
              </a:ext>
            </a:extLst>
          </p:cNvPr>
          <p:cNvPicPr>
            <a:picLocks noChangeAspect="1"/>
          </p:cNvPicPr>
          <p:nvPr/>
        </p:nvPicPr>
        <p:blipFill>
          <a:blip r:embed="rId2"/>
          <a:stretch>
            <a:fillRect/>
          </a:stretch>
        </p:blipFill>
        <p:spPr>
          <a:xfrm>
            <a:off x="163785" y="1767160"/>
            <a:ext cx="4425033" cy="1404097"/>
          </a:xfrm>
          <a:prstGeom prst="rect">
            <a:avLst/>
          </a:prstGeom>
        </p:spPr>
      </p:pic>
      <p:pic>
        <p:nvPicPr>
          <p:cNvPr id="5" name="Picture 4">
            <a:extLst>
              <a:ext uri="{FF2B5EF4-FFF2-40B4-BE49-F238E27FC236}">
                <a16:creationId xmlns:a16="http://schemas.microsoft.com/office/drawing/2014/main" id="{D0172C62-1840-D841-A34B-FAEB55EBB365}"/>
              </a:ext>
            </a:extLst>
          </p:cNvPr>
          <p:cNvPicPr>
            <a:picLocks noChangeAspect="1"/>
          </p:cNvPicPr>
          <p:nvPr/>
        </p:nvPicPr>
        <p:blipFill>
          <a:blip r:embed="rId3"/>
          <a:stretch>
            <a:fillRect/>
          </a:stretch>
        </p:blipFill>
        <p:spPr>
          <a:xfrm>
            <a:off x="4220340" y="1698245"/>
            <a:ext cx="3771900" cy="4902200"/>
          </a:xfrm>
          <a:prstGeom prst="rect">
            <a:avLst/>
          </a:prstGeom>
        </p:spPr>
      </p:pic>
      <p:pic>
        <p:nvPicPr>
          <p:cNvPr id="6" name="Picture 5">
            <a:extLst>
              <a:ext uri="{FF2B5EF4-FFF2-40B4-BE49-F238E27FC236}">
                <a16:creationId xmlns:a16="http://schemas.microsoft.com/office/drawing/2014/main" id="{37C5EC06-5D38-C149-BAA8-C90DD408FC61}"/>
              </a:ext>
            </a:extLst>
          </p:cNvPr>
          <p:cNvPicPr>
            <a:picLocks noChangeAspect="1"/>
          </p:cNvPicPr>
          <p:nvPr/>
        </p:nvPicPr>
        <p:blipFill>
          <a:blip r:embed="rId4"/>
          <a:stretch>
            <a:fillRect/>
          </a:stretch>
        </p:blipFill>
        <p:spPr>
          <a:xfrm>
            <a:off x="8078515" y="1767160"/>
            <a:ext cx="3949700" cy="4533900"/>
          </a:xfrm>
          <a:prstGeom prst="rect">
            <a:avLst/>
          </a:prstGeom>
        </p:spPr>
      </p:pic>
      <p:sp>
        <p:nvSpPr>
          <p:cNvPr id="7" name="TextBox 6">
            <a:extLst>
              <a:ext uri="{FF2B5EF4-FFF2-40B4-BE49-F238E27FC236}">
                <a16:creationId xmlns:a16="http://schemas.microsoft.com/office/drawing/2014/main" id="{0894A017-4E8D-F84A-A9F5-898718B1DF4B}"/>
              </a:ext>
            </a:extLst>
          </p:cNvPr>
          <p:cNvSpPr txBox="1"/>
          <p:nvPr/>
        </p:nvSpPr>
        <p:spPr>
          <a:xfrm>
            <a:off x="8448150" y="1508464"/>
            <a:ext cx="1640320" cy="379562"/>
          </a:xfrm>
          <a:prstGeom prst="rect">
            <a:avLst/>
          </a:prstGeom>
          <a:noFill/>
        </p:spPr>
        <p:txBody>
          <a:bodyPr wrap="square" rtlCol="0">
            <a:spAutoFit/>
          </a:bodyPr>
          <a:lstStyle/>
          <a:p>
            <a:r>
              <a:rPr lang="en-KR"/>
              <a:t>2020 Apr 01</a:t>
            </a:r>
          </a:p>
        </p:txBody>
      </p:sp>
    </p:spTree>
    <p:extLst>
      <p:ext uri="{BB962C8B-B14F-4D97-AF65-F5344CB8AC3E}">
        <p14:creationId xmlns:p14="http://schemas.microsoft.com/office/powerpoint/2010/main" val="2460438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11F6579-310E-8743-8E0F-C8EF67BED8E9}"/>
              </a:ext>
            </a:extLst>
          </p:cNvPr>
          <p:cNvCxnSpPr/>
          <p:nvPr/>
        </p:nvCxnSpPr>
        <p:spPr>
          <a:xfrm>
            <a:off x="912079" y="4731442"/>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C28A38A-616A-7940-AE88-193F1460117B}"/>
              </a:ext>
            </a:extLst>
          </p:cNvPr>
          <p:cNvSpPr txBox="1"/>
          <p:nvPr/>
        </p:nvSpPr>
        <p:spPr>
          <a:xfrm>
            <a:off x="767123" y="4453536"/>
            <a:ext cx="1051279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00   01   02   03   04   05   06   07   08   09   10   11   12   13   14   15   16   17   18   19   20</a:t>
            </a:r>
          </a:p>
        </p:txBody>
      </p:sp>
      <p:sp>
        <p:nvSpPr>
          <p:cNvPr id="7" name="TextBox 6">
            <a:extLst>
              <a:ext uri="{FF2B5EF4-FFF2-40B4-BE49-F238E27FC236}">
                <a16:creationId xmlns:a16="http://schemas.microsoft.com/office/drawing/2014/main" id="{5A4BF3D2-143A-D541-B61B-FC23999133B7}"/>
              </a:ext>
            </a:extLst>
          </p:cNvPr>
          <p:cNvSpPr txBox="1"/>
          <p:nvPr/>
        </p:nvSpPr>
        <p:spPr>
          <a:xfrm>
            <a:off x="848684" y="1426983"/>
            <a:ext cx="1268506" cy="646331"/>
          </a:xfrm>
          <a:prstGeom prst="rect">
            <a:avLst/>
          </a:prstGeom>
          <a:noFill/>
        </p:spPr>
        <p:txBody>
          <a:bodyPr wrap="square" rtlCol="0">
            <a:spAutoFit/>
          </a:bodyPr>
          <a:lstStyle/>
          <a:p>
            <a:pPr algn="ctr"/>
            <a:r>
              <a:rPr lang="en-KR" sz="1200"/>
              <a:t>1981 Fall</a:t>
            </a:r>
          </a:p>
          <a:p>
            <a:pPr algn="ctr"/>
            <a:r>
              <a:rPr lang="en-KR" sz="1200"/>
              <a:t>IRAF Project started</a:t>
            </a:r>
          </a:p>
        </p:txBody>
      </p:sp>
      <p:cxnSp>
        <p:nvCxnSpPr>
          <p:cNvPr id="8" name="Straight Arrow Connector 7">
            <a:extLst>
              <a:ext uri="{FF2B5EF4-FFF2-40B4-BE49-F238E27FC236}">
                <a16:creationId xmlns:a16="http://schemas.microsoft.com/office/drawing/2014/main" id="{E4A88616-B8D3-FF47-BB50-70C36AB594EE}"/>
              </a:ext>
            </a:extLst>
          </p:cNvPr>
          <p:cNvCxnSpPr/>
          <p:nvPr/>
        </p:nvCxnSpPr>
        <p:spPr>
          <a:xfrm>
            <a:off x="1032462" y="2367959"/>
            <a:ext cx="9879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11E806B-5BBF-2149-9802-833695B5EF28}"/>
              </a:ext>
            </a:extLst>
          </p:cNvPr>
          <p:cNvSpPr txBox="1"/>
          <p:nvPr/>
        </p:nvSpPr>
        <p:spPr>
          <a:xfrm>
            <a:off x="887506" y="2054261"/>
            <a:ext cx="9520518" cy="307777"/>
          </a:xfrm>
          <a:prstGeom prst="rect">
            <a:avLst/>
          </a:prstGeom>
          <a:noFill/>
        </p:spPr>
        <p:txBody>
          <a:bodyPr wrap="square" rtlCol="0">
            <a:spAutoFit/>
          </a:bodyPr>
          <a:lstStyle/>
          <a:p>
            <a:r>
              <a:rPr lang="en-KR" sz="1400">
                <a:latin typeface="Consolas" panose="020B0609020204030204" pitchFamily="49" charset="0"/>
                <a:cs typeface="Consolas" panose="020B0609020204030204" pitchFamily="49" charset="0"/>
              </a:rPr>
              <a:t>1981   82   83   84   85   86   87   88   89   90   91   92   93   94   95   96   97   98   99</a:t>
            </a:r>
          </a:p>
        </p:txBody>
      </p:sp>
      <p:sp>
        <p:nvSpPr>
          <p:cNvPr id="13" name="TextBox 12">
            <a:extLst>
              <a:ext uri="{FF2B5EF4-FFF2-40B4-BE49-F238E27FC236}">
                <a16:creationId xmlns:a16="http://schemas.microsoft.com/office/drawing/2014/main" id="{0A81D375-9B39-A146-BAA9-2A4929C24246}"/>
              </a:ext>
            </a:extLst>
          </p:cNvPr>
          <p:cNvSpPr txBox="1"/>
          <p:nvPr/>
        </p:nvSpPr>
        <p:spPr>
          <a:xfrm>
            <a:off x="1646543" y="2398460"/>
            <a:ext cx="1630697" cy="646331"/>
          </a:xfrm>
          <a:prstGeom prst="rect">
            <a:avLst/>
          </a:prstGeom>
          <a:noFill/>
        </p:spPr>
        <p:txBody>
          <a:bodyPr wrap="square" rtlCol="0">
            <a:spAutoFit/>
          </a:bodyPr>
          <a:lstStyle/>
          <a:p>
            <a:pPr algn="ctr"/>
            <a:r>
              <a:rPr lang="en-KR" sz="1200"/>
              <a:t>1983 Dec </a:t>
            </a:r>
          </a:p>
          <a:p>
            <a:pPr algn="ctr"/>
            <a:r>
              <a:rPr lang="en-KR" sz="1200"/>
              <a:t>IRAF selected as STScI script lang</a:t>
            </a:r>
          </a:p>
        </p:txBody>
      </p:sp>
      <p:sp>
        <p:nvSpPr>
          <p:cNvPr id="14" name="TextBox 13">
            <a:extLst>
              <a:ext uri="{FF2B5EF4-FFF2-40B4-BE49-F238E27FC236}">
                <a16:creationId xmlns:a16="http://schemas.microsoft.com/office/drawing/2014/main" id="{4ABD8CF6-30B7-6747-BE35-7F6CACBD3BDE}"/>
              </a:ext>
            </a:extLst>
          </p:cNvPr>
          <p:cNvSpPr txBox="1"/>
          <p:nvPr/>
        </p:nvSpPr>
        <p:spPr>
          <a:xfrm>
            <a:off x="2887515" y="1407231"/>
            <a:ext cx="1944461" cy="646331"/>
          </a:xfrm>
          <a:prstGeom prst="rect">
            <a:avLst/>
          </a:prstGeom>
          <a:noFill/>
        </p:spPr>
        <p:txBody>
          <a:bodyPr wrap="square" rtlCol="0">
            <a:spAutoFit/>
          </a:bodyPr>
          <a:lstStyle/>
          <a:p>
            <a:pPr algn="ctr"/>
            <a:r>
              <a:rPr lang="en-KR" sz="1200"/>
              <a:t>1986</a:t>
            </a:r>
          </a:p>
          <a:p>
            <a:pPr algn="ctr"/>
            <a:r>
              <a:rPr lang="en-KR" sz="1200"/>
              <a:t>IRAF first public release (according to iraf.net)</a:t>
            </a:r>
          </a:p>
        </p:txBody>
      </p:sp>
      <p:sp>
        <p:nvSpPr>
          <p:cNvPr id="15" name="TextBox 14">
            <a:extLst>
              <a:ext uri="{FF2B5EF4-FFF2-40B4-BE49-F238E27FC236}">
                <a16:creationId xmlns:a16="http://schemas.microsoft.com/office/drawing/2014/main" id="{3A0B2BC9-18D6-F14C-865C-DACF48A9F5B5}"/>
              </a:ext>
            </a:extLst>
          </p:cNvPr>
          <p:cNvSpPr txBox="1"/>
          <p:nvPr/>
        </p:nvSpPr>
        <p:spPr>
          <a:xfrm>
            <a:off x="0" y="-9987"/>
            <a:ext cx="9036424" cy="830997"/>
          </a:xfrm>
          <a:prstGeom prst="rect">
            <a:avLst/>
          </a:prstGeom>
          <a:noFill/>
        </p:spPr>
        <p:txBody>
          <a:bodyPr wrap="square" numCol="4" rtlCol="0">
            <a:spAutoFit/>
          </a:bodyPr>
          <a:lstStyle/>
          <a:p>
            <a:r>
              <a:rPr lang="en-US" sz="800">
                <a:latin typeface="Consolas" panose="020B0609020204030204" pitchFamily="49" charset="0"/>
                <a:cs typeface="Consolas" panose="020B0609020204030204" pitchFamily="49" charset="0"/>
              </a:rPr>
              <a:t>IRAF</a:t>
            </a:r>
          </a:p>
          <a:p>
            <a:r>
              <a:rPr lang="en-US" sz="800">
                <a:latin typeface="Consolas" panose="020B0609020204030204" pitchFamily="49" charset="0"/>
                <a:cs typeface="Consolas" panose="020B0609020204030204" pitchFamily="49" charset="0"/>
              </a:rPr>
              <a:t>V2.2     1985-11-30?</a:t>
            </a:r>
          </a:p>
          <a:p>
            <a:r>
              <a:rPr lang="en-US" sz="800">
                <a:latin typeface="Consolas" panose="020B0609020204030204" pitchFamily="49" charset="0"/>
                <a:cs typeface="Consolas" panose="020B0609020204030204" pitchFamily="49" charset="0"/>
              </a:rPr>
              <a:t>V2.3  </a:t>
            </a:r>
          </a:p>
          <a:p>
            <a:r>
              <a:rPr lang="en-US" sz="800">
                <a:latin typeface="Consolas" panose="020B0609020204030204" pitchFamily="49" charset="0"/>
                <a:cs typeface="Consolas" panose="020B0609020204030204" pitchFamily="49" charset="0"/>
              </a:rPr>
              <a:t>V2.4     1986-08-14?</a:t>
            </a:r>
          </a:p>
          <a:p>
            <a:r>
              <a:rPr lang="en-US" sz="800">
                <a:latin typeface="Consolas" panose="020B0609020204030204" pitchFamily="49" charset="0"/>
                <a:cs typeface="Consolas" panose="020B0609020204030204" pitchFamily="49" charset="0"/>
              </a:rPr>
              <a:t>V2.5     1987-Jul?</a:t>
            </a:r>
          </a:p>
          <a:p>
            <a:r>
              <a:rPr lang="en-US" sz="800">
                <a:latin typeface="Consolas" panose="020B0609020204030204" pitchFamily="49" charset="0"/>
                <a:cs typeface="Consolas" panose="020B0609020204030204" pitchFamily="49" charset="0"/>
              </a:rPr>
              <a:t>V2.6     1987-07-08?</a:t>
            </a:r>
          </a:p>
          <a:p>
            <a:r>
              <a:rPr lang="en-US" sz="800">
                <a:latin typeface="Consolas" panose="020B0609020204030204" pitchFamily="49" charset="0"/>
                <a:cs typeface="Consolas" panose="020B0609020204030204" pitchFamily="49" charset="0"/>
              </a:rPr>
              <a:t>V2.7     1988-12-04?</a:t>
            </a:r>
          </a:p>
          <a:p>
            <a:r>
              <a:rPr lang="en-US" sz="800">
                <a:latin typeface="Consolas" panose="020B0609020204030204" pitchFamily="49" charset="0"/>
                <a:cs typeface="Consolas" panose="020B0609020204030204" pitchFamily="49" charset="0"/>
              </a:rPr>
              <a:t>V2.8     1989-06-30?</a:t>
            </a:r>
          </a:p>
          <a:p>
            <a:r>
              <a:rPr lang="en-US" sz="800">
                <a:latin typeface="Consolas" panose="020B0609020204030204" pitchFamily="49" charset="0"/>
                <a:cs typeface="Consolas" panose="020B0609020204030204" pitchFamily="49" charset="0"/>
              </a:rPr>
              <a:t>V2.9     1990-04-10</a:t>
            </a:r>
          </a:p>
          <a:p>
            <a:r>
              <a:rPr lang="en-US" sz="800">
                <a:latin typeface="Consolas" panose="020B0609020204030204" pitchFamily="49" charset="0"/>
                <a:cs typeface="Consolas" panose="020B0609020204030204" pitchFamily="49" charset="0"/>
              </a:rPr>
              <a:t>V2.10    1992-Jul</a:t>
            </a:r>
          </a:p>
          <a:p>
            <a:r>
              <a:rPr lang="en-US" sz="800">
                <a:latin typeface="Consolas" panose="020B0609020204030204" pitchFamily="49" charset="0"/>
                <a:cs typeface="Consolas" panose="020B0609020204030204" pitchFamily="49" charset="0"/>
              </a:rPr>
              <a:t>V2.11    1997-08-27</a:t>
            </a:r>
          </a:p>
          <a:p>
            <a:r>
              <a:rPr lang="en-US" sz="800">
                <a:latin typeface="Consolas" panose="020B0609020204030204" pitchFamily="49" charset="0"/>
                <a:cs typeface="Consolas" panose="020B0609020204030204" pitchFamily="49" charset="0"/>
              </a:rPr>
              <a:t>V2.11.1  1997-12-27 23:21 MST</a:t>
            </a:r>
          </a:p>
          <a:p>
            <a:r>
              <a:rPr lang="en-US" sz="800">
                <a:latin typeface="Consolas" panose="020B0609020204030204" pitchFamily="49" charset="0"/>
                <a:cs typeface="Consolas" panose="020B0609020204030204" pitchFamily="49" charset="0"/>
              </a:rPr>
              <a:t>V2.11.2  1999-Aug</a:t>
            </a:r>
          </a:p>
          <a:p>
            <a:r>
              <a:rPr lang="en-US" sz="800">
                <a:latin typeface="Consolas" panose="020B0609020204030204" pitchFamily="49" charset="0"/>
                <a:cs typeface="Consolas" panose="020B0609020204030204" pitchFamily="49" charset="0"/>
              </a:rPr>
              <a:t>V2.12    2002-01-25</a:t>
            </a:r>
          </a:p>
          <a:p>
            <a:r>
              <a:rPr lang="en-US" sz="800">
                <a:latin typeface="Consolas" panose="020B0609020204030204" pitchFamily="49" charset="0"/>
                <a:cs typeface="Consolas" panose="020B0609020204030204" pitchFamily="49" charset="0"/>
              </a:rPr>
              <a:t>V2.12    2002-01-25 (2002-03-15)</a:t>
            </a:r>
          </a:p>
          <a:p>
            <a:r>
              <a:rPr lang="en-US" sz="800">
                <a:latin typeface="Consolas" panose="020B0609020204030204" pitchFamily="49" charset="0"/>
                <a:cs typeface="Consolas" panose="020B0609020204030204" pitchFamily="49" charset="0"/>
              </a:rPr>
              <a:t>V2.12.2  2004-02-06</a:t>
            </a:r>
          </a:p>
          <a:p>
            <a:r>
              <a:rPr lang="en-US" sz="800">
                <a:latin typeface="Consolas" panose="020B0609020204030204" pitchFamily="49" charset="0"/>
                <a:cs typeface="Consolas" panose="020B0609020204030204" pitchFamily="49" charset="0"/>
              </a:rPr>
              <a:t>V2.12.2a 2004-07-15</a:t>
            </a:r>
          </a:p>
          <a:p>
            <a:r>
              <a:rPr lang="en-US" sz="800">
                <a:latin typeface="Consolas" panose="020B0609020204030204" pitchFamily="49" charset="0"/>
                <a:cs typeface="Consolas" panose="020B0609020204030204" pitchFamily="49" charset="0"/>
              </a:rPr>
              <a:t>V2.13    ?</a:t>
            </a:r>
          </a:p>
          <a:p>
            <a:r>
              <a:rPr lang="en-US" sz="800">
                <a:latin typeface="Consolas" panose="020B0609020204030204" pitchFamily="49" charset="0"/>
                <a:cs typeface="Consolas" panose="020B0609020204030204" pitchFamily="49" charset="0"/>
              </a:rPr>
              <a:t>V2.14    2007-12-01</a:t>
            </a:r>
          </a:p>
          <a:p>
            <a:r>
              <a:rPr lang="en-US" sz="800">
                <a:latin typeface="Consolas" panose="020B0609020204030204" pitchFamily="49" charset="0"/>
                <a:cs typeface="Consolas" panose="020B0609020204030204" pitchFamily="49" charset="0"/>
              </a:rPr>
              <a:t>V2.14.1  2008-09-16</a:t>
            </a:r>
          </a:p>
          <a:p>
            <a:r>
              <a:rPr lang="en-US" sz="800">
                <a:latin typeface="Consolas" panose="020B0609020204030204" pitchFamily="49" charset="0"/>
                <a:cs typeface="Consolas" panose="020B0609020204030204" pitchFamily="49" charset="0"/>
              </a:rPr>
              <a:t>V2.15    2010-11-22V2.15.1  2011-01-25</a:t>
            </a:r>
          </a:p>
          <a:p>
            <a:r>
              <a:rPr lang="en-US" sz="800">
                <a:latin typeface="Consolas" panose="020B0609020204030204" pitchFamily="49" charset="0"/>
                <a:cs typeface="Consolas" panose="020B0609020204030204" pitchFamily="49" charset="0"/>
              </a:rPr>
              <a:t>V2.15.1a 2011-02-21</a:t>
            </a:r>
          </a:p>
          <a:p>
            <a:r>
              <a:rPr lang="en-US" sz="800">
                <a:latin typeface="Consolas" panose="020B0609020204030204" pitchFamily="49" charset="0"/>
                <a:cs typeface="Consolas" panose="020B0609020204030204" pitchFamily="49" charset="0"/>
              </a:rPr>
              <a:t>V2.16    2012-03-22</a:t>
            </a:r>
          </a:p>
        </p:txBody>
      </p:sp>
      <p:sp>
        <p:nvSpPr>
          <p:cNvPr id="22" name="TextBox 21">
            <a:extLst>
              <a:ext uri="{FF2B5EF4-FFF2-40B4-BE49-F238E27FC236}">
                <a16:creationId xmlns:a16="http://schemas.microsoft.com/office/drawing/2014/main" id="{D27A58F1-7D04-5F45-836E-74301DD60DE2}"/>
              </a:ext>
            </a:extLst>
          </p:cNvPr>
          <p:cNvSpPr txBox="1"/>
          <p:nvPr/>
        </p:nvSpPr>
        <p:spPr>
          <a:xfrm>
            <a:off x="9517556" y="0"/>
            <a:ext cx="2788023" cy="738664"/>
          </a:xfrm>
          <a:prstGeom prst="rect">
            <a:avLst/>
          </a:prstGeom>
          <a:noFill/>
        </p:spPr>
        <p:txBody>
          <a:bodyPr wrap="square" rtlCol="0">
            <a:spAutoFit/>
          </a:bodyPr>
          <a:lstStyle/>
          <a:p>
            <a:r>
              <a:rPr lang="en-KR" sz="1050"/>
              <a:t>Version history </a:t>
            </a:r>
          </a:p>
          <a:p>
            <a:r>
              <a:rPr lang="en-KR" sz="1050"/>
              <a:t>From iraf-community/iraf/doc and</a:t>
            </a:r>
          </a:p>
          <a:p>
            <a:r>
              <a:rPr lang="en-KR" sz="1050"/>
              <a:t>from </a:t>
            </a:r>
            <a:r>
              <a:rPr lang="en-KR" sz="1050">
                <a:latin typeface="Consolas" panose="020B0609020204030204" pitchFamily="49" charset="0"/>
                <a:cs typeface="Consolas" panose="020B0609020204030204" pitchFamily="49" charset="0"/>
              </a:rPr>
              <a:t>vXX/vXXrevs.txt.Z from</a:t>
            </a:r>
          </a:p>
          <a:p>
            <a:r>
              <a:rPr lang="en-US" sz="1050">
                <a:hlinkClick r:id="rId2"/>
              </a:rPr>
              <a:t>http://iraf.noao.edu/iraf/ftp/</a:t>
            </a:r>
            <a:endParaRPr lang="en-KR" sz="1050"/>
          </a:p>
        </p:txBody>
      </p:sp>
      <p:sp>
        <p:nvSpPr>
          <p:cNvPr id="23" name="Rectangle 22">
            <a:extLst>
              <a:ext uri="{FF2B5EF4-FFF2-40B4-BE49-F238E27FC236}">
                <a16:creationId xmlns:a16="http://schemas.microsoft.com/office/drawing/2014/main" id="{B7A659BC-4D3E-BE46-B7C7-01125F3DBC6A}"/>
              </a:ext>
            </a:extLst>
          </p:cNvPr>
          <p:cNvSpPr/>
          <p:nvPr/>
        </p:nvSpPr>
        <p:spPr>
          <a:xfrm>
            <a:off x="912079" y="6241318"/>
            <a:ext cx="2579552" cy="246221"/>
          </a:xfrm>
          <a:prstGeom prst="rect">
            <a:avLst/>
          </a:prstGeom>
        </p:spPr>
        <p:txBody>
          <a:bodyPr wrap="none">
            <a:spAutoFit/>
          </a:bodyPr>
          <a:lstStyle/>
          <a:p>
            <a:r>
              <a:rPr lang="en-US" sz="1000">
                <a:hlinkClick r:id="rId3"/>
              </a:rPr>
              <a:t>https://idlastro.gsfc.nasa.gov/oldnews.html</a:t>
            </a:r>
            <a:endParaRPr lang="en-KR" sz="1000"/>
          </a:p>
        </p:txBody>
      </p:sp>
      <p:sp>
        <p:nvSpPr>
          <p:cNvPr id="24" name="TextBox 23">
            <a:extLst>
              <a:ext uri="{FF2B5EF4-FFF2-40B4-BE49-F238E27FC236}">
                <a16:creationId xmlns:a16="http://schemas.microsoft.com/office/drawing/2014/main" id="{3148BF91-D172-1B4E-9F04-98CD7CB9C33B}"/>
              </a:ext>
            </a:extLst>
          </p:cNvPr>
          <p:cNvSpPr txBox="1"/>
          <p:nvPr/>
        </p:nvSpPr>
        <p:spPr>
          <a:xfrm>
            <a:off x="69401" y="4806543"/>
            <a:ext cx="2240531" cy="830997"/>
          </a:xfrm>
          <a:prstGeom prst="rect">
            <a:avLst/>
          </a:prstGeom>
          <a:noFill/>
        </p:spPr>
        <p:txBody>
          <a:bodyPr wrap="square" rtlCol="0">
            <a:spAutoFit/>
          </a:bodyPr>
          <a:lstStyle/>
          <a:p>
            <a:pPr algn="ctr"/>
            <a:r>
              <a:rPr lang="en-KR" sz="1200"/>
              <a:t>2000s</a:t>
            </a:r>
          </a:p>
          <a:p>
            <a:pPr algn="ctr"/>
            <a:r>
              <a:rPr lang="en-KR" sz="1200"/>
              <a:t>NASA started using IDL.</a:t>
            </a:r>
          </a:p>
          <a:p>
            <a:pPr algn="ctr"/>
            <a:r>
              <a:rPr lang="en-KR" sz="1200"/>
              <a:t>It was used widely among astronomers since 90s</a:t>
            </a:r>
          </a:p>
        </p:txBody>
      </p:sp>
      <p:sp>
        <p:nvSpPr>
          <p:cNvPr id="25" name="TextBox 24">
            <a:extLst>
              <a:ext uri="{FF2B5EF4-FFF2-40B4-BE49-F238E27FC236}">
                <a16:creationId xmlns:a16="http://schemas.microsoft.com/office/drawing/2014/main" id="{33DCE758-7C9E-4745-ACB8-9DD8AF7A6121}"/>
              </a:ext>
            </a:extLst>
          </p:cNvPr>
          <p:cNvSpPr txBox="1"/>
          <p:nvPr/>
        </p:nvSpPr>
        <p:spPr>
          <a:xfrm>
            <a:off x="767123" y="4031315"/>
            <a:ext cx="1542809" cy="461665"/>
          </a:xfrm>
          <a:prstGeom prst="rect">
            <a:avLst/>
          </a:prstGeom>
          <a:noFill/>
        </p:spPr>
        <p:txBody>
          <a:bodyPr wrap="square" rtlCol="0">
            <a:spAutoFit/>
          </a:bodyPr>
          <a:lstStyle/>
          <a:p>
            <a:pPr algn="ctr"/>
            <a:r>
              <a:rPr lang="en-KR" sz="1200"/>
              <a:t>2001</a:t>
            </a:r>
          </a:p>
          <a:p>
            <a:pPr algn="ctr"/>
            <a:r>
              <a:rPr lang="en-KR" sz="1200"/>
              <a:t>Scipy/IPython</a:t>
            </a:r>
          </a:p>
        </p:txBody>
      </p:sp>
      <p:sp>
        <p:nvSpPr>
          <p:cNvPr id="26" name="TextBox 25">
            <a:extLst>
              <a:ext uri="{FF2B5EF4-FFF2-40B4-BE49-F238E27FC236}">
                <a16:creationId xmlns:a16="http://schemas.microsoft.com/office/drawing/2014/main" id="{51F9A649-9C6D-6C49-A70B-8A37FB3769CB}"/>
              </a:ext>
            </a:extLst>
          </p:cNvPr>
          <p:cNvSpPr txBox="1"/>
          <p:nvPr/>
        </p:nvSpPr>
        <p:spPr>
          <a:xfrm>
            <a:off x="4876360" y="1394228"/>
            <a:ext cx="1542809" cy="461665"/>
          </a:xfrm>
          <a:prstGeom prst="rect">
            <a:avLst/>
          </a:prstGeom>
          <a:noFill/>
        </p:spPr>
        <p:txBody>
          <a:bodyPr wrap="square" rtlCol="0">
            <a:spAutoFit/>
          </a:bodyPr>
          <a:lstStyle/>
          <a:p>
            <a:pPr algn="ctr"/>
            <a:r>
              <a:rPr lang="en-KR" sz="1200"/>
              <a:t>1990</a:t>
            </a:r>
          </a:p>
          <a:p>
            <a:pPr algn="ctr"/>
            <a:r>
              <a:rPr lang="en-KR" sz="1200"/>
              <a:t>Python 1</a:t>
            </a:r>
          </a:p>
        </p:txBody>
      </p:sp>
      <p:sp>
        <p:nvSpPr>
          <p:cNvPr id="27" name="TextBox 26">
            <a:extLst>
              <a:ext uri="{FF2B5EF4-FFF2-40B4-BE49-F238E27FC236}">
                <a16:creationId xmlns:a16="http://schemas.microsoft.com/office/drawing/2014/main" id="{3F0E6649-CA1A-824B-A9AA-098C93D22AE9}"/>
              </a:ext>
            </a:extLst>
          </p:cNvPr>
          <p:cNvSpPr txBox="1"/>
          <p:nvPr/>
        </p:nvSpPr>
        <p:spPr>
          <a:xfrm>
            <a:off x="4480713" y="4022902"/>
            <a:ext cx="1542809" cy="461665"/>
          </a:xfrm>
          <a:prstGeom prst="rect">
            <a:avLst/>
          </a:prstGeom>
          <a:noFill/>
        </p:spPr>
        <p:txBody>
          <a:bodyPr wrap="square" rtlCol="0">
            <a:spAutoFit/>
          </a:bodyPr>
          <a:lstStyle/>
          <a:p>
            <a:pPr algn="ctr"/>
            <a:r>
              <a:rPr lang="en-KR" sz="1200"/>
              <a:t>2008 Dec</a:t>
            </a:r>
          </a:p>
          <a:p>
            <a:pPr algn="ctr"/>
            <a:r>
              <a:rPr lang="en-KR" sz="1200"/>
              <a:t>Python 3.0</a:t>
            </a:r>
          </a:p>
        </p:txBody>
      </p:sp>
      <p:sp>
        <p:nvSpPr>
          <p:cNvPr id="28" name="TextBox 27">
            <a:extLst>
              <a:ext uri="{FF2B5EF4-FFF2-40B4-BE49-F238E27FC236}">
                <a16:creationId xmlns:a16="http://schemas.microsoft.com/office/drawing/2014/main" id="{A1664EAA-774B-5D48-8853-8DDD5BA81A7E}"/>
              </a:ext>
            </a:extLst>
          </p:cNvPr>
          <p:cNvSpPr txBox="1"/>
          <p:nvPr/>
        </p:nvSpPr>
        <p:spPr>
          <a:xfrm>
            <a:off x="1948822" y="4046250"/>
            <a:ext cx="1542809" cy="461665"/>
          </a:xfrm>
          <a:prstGeom prst="rect">
            <a:avLst/>
          </a:prstGeom>
          <a:noFill/>
        </p:spPr>
        <p:txBody>
          <a:bodyPr wrap="square" rtlCol="0">
            <a:spAutoFit/>
          </a:bodyPr>
          <a:lstStyle/>
          <a:p>
            <a:pPr algn="ctr"/>
            <a:r>
              <a:rPr lang="en-KR" sz="1200"/>
              <a:t>2003</a:t>
            </a:r>
          </a:p>
          <a:p>
            <a:pPr algn="ctr"/>
            <a:r>
              <a:rPr lang="en-KR" sz="1200"/>
              <a:t>matplotlib</a:t>
            </a:r>
          </a:p>
        </p:txBody>
      </p:sp>
      <p:sp>
        <p:nvSpPr>
          <p:cNvPr id="29" name="TextBox 28">
            <a:extLst>
              <a:ext uri="{FF2B5EF4-FFF2-40B4-BE49-F238E27FC236}">
                <a16:creationId xmlns:a16="http://schemas.microsoft.com/office/drawing/2014/main" id="{C79AE28F-2936-4F4E-9036-553B8C884A2A}"/>
              </a:ext>
            </a:extLst>
          </p:cNvPr>
          <p:cNvSpPr txBox="1"/>
          <p:nvPr/>
        </p:nvSpPr>
        <p:spPr>
          <a:xfrm>
            <a:off x="-188498" y="4037734"/>
            <a:ext cx="1542809" cy="461665"/>
          </a:xfrm>
          <a:prstGeom prst="rect">
            <a:avLst/>
          </a:prstGeom>
          <a:noFill/>
        </p:spPr>
        <p:txBody>
          <a:bodyPr wrap="square" rtlCol="0">
            <a:spAutoFit/>
          </a:bodyPr>
          <a:lstStyle/>
          <a:p>
            <a:pPr algn="ctr"/>
            <a:r>
              <a:rPr lang="en-KR" sz="1200"/>
              <a:t>2000 Oct</a:t>
            </a:r>
          </a:p>
          <a:p>
            <a:pPr algn="ctr"/>
            <a:r>
              <a:rPr lang="en-KR" sz="1200"/>
              <a:t>Python 2.0</a:t>
            </a:r>
          </a:p>
        </p:txBody>
      </p:sp>
      <p:sp>
        <p:nvSpPr>
          <p:cNvPr id="30" name="TextBox 29">
            <a:extLst>
              <a:ext uri="{FF2B5EF4-FFF2-40B4-BE49-F238E27FC236}">
                <a16:creationId xmlns:a16="http://schemas.microsoft.com/office/drawing/2014/main" id="{229C9C85-39E5-9B46-A6A6-A368C4DE38F0}"/>
              </a:ext>
            </a:extLst>
          </p:cNvPr>
          <p:cNvSpPr txBox="1"/>
          <p:nvPr/>
        </p:nvSpPr>
        <p:spPr>
          <a:xfrm>
            <a:off x="7222854" y="3980620"/>
            <a:ext cx="1542809" cy="461665"/>
          </a:xfrm>
          <a:prstGeom prst="rect">
            <a:avLst/>
          </a:prstGeom>
          <a:noFill/>
        </p:spPr>
        <p:txBody>
          <a:bodyPr wrap="square" rtlCol="0">
            <a:spAutoFit/>
          </a:bodyPr>
          <a:lstStyle/>
          <a:p>
            <a:pPr algn="ctr"/>
            <a:r>
              <a:rPr lang="en-KR" sz="1200"/>
              <a:t>2014</a:t>
            </a:r>
          </a:p>
          <a:p>
            <a:pPr algn="ctr"/>
            <a:r>
              <a:rPr lang="en-KR" sz="1200"/>
              <a:t>Project Jupyter</a:t>
            </a:r>
          </a:p>
        </p:txBody>
      </p:sp>
      <p:sp>
        <p:nvSpPr>
          <p:cNvPr id="31" name="TextBox 30">
            <a:extLst>
              <a:ext uri="{FF2B5EF4-FFF2-40B4-BE49-F238E27FC236}">
                <a16:creationId xmlns:a16="http://schemas.microsoft.com/office/drawing/2014/main" id="{4E883D20-CEE8-534D-BFD0-64D33C098A3A}"/>
              </a:ext>
            </a:extLst>
          </p:cNvPr>
          <p:cNvSpPr txBox="1"/>
          <p:nvPr/>
        </p:nvSpPr>
        <p:spPr>
          <a:xfrm>
            <a:off x="3228373" y="4026277"/>
            <a:ext cx="1542809" cy="461665"/>
          </a:xfrm>
          <a:prstGeom prst="rect">
            <a:avLst/>
          </a:prstGeom>
          <a:noFill/>
        </p:spPr>
        <p:txBody>
          <a:bodyPr wrap="square" rtlCol="0">
            <a:spAutoFit/>
          </a:bodyPr>
          <a:lstStyle/>
          <a:p>
            <a:pPr algn="ctr"/>
            <a:r>
              <a:rPr lang="en-KR" sz="1200"/>
              <a:t>2006 Aug</a:t>
            </a:r>
          </a:p>
          <a:p>
            <a:pPr algn="ctr"/>
            <a:r>
              <a:rPr lang="en-KR" sz="1200"/>
              <a:t>Numpy 1.0</a:t>
            </a:r>
          </a:p>
        </p:txBody>
      </p:sp>
      <p:sp>
        <p:nvSpPr>
          <p:cNvPr id="33" name="TextBox 32">
            <a:extLst>
              <a:ext uri="{FF2B5EF4-FFF2-40B4-BE49-F238E27FC236}">
                <a16:creationId xmlns:a16="http://schemas.microsoft.com/office/drawing/2014/main" id="{047B0FD7-AD5D-7D49-91F2-AF31A514427E}"/>
              </a:ext>
            </a:extLst>
          </p:cNvPr>
          <p:cNvSpPr txBox="1"/>
          <p:nvPr/>
        </p:nvSpPr>
        <p:spPr>
          <a:xfrm>
            <a:off x="8765663" y="1355961"/>
            <a:ext cx="2046353" cy="646331"/>
          </a:xfrm>
          <a:prstGeom prst="rect">
            <a:avLst/>
          </a:prstGeom>
          <a:noFill/>
        </p:spPr>
        <p:txBody>
          <a:bodyPr wrap="square" rtlCol="0">
            <a:spAutoFit/>
          </a:bodyPr>
          <a:lstStyle/>
          <a:p>
            <a:pPr algn="ctr"/>
            <a:r>
              <a:rPr lang="en-KR" sz="1200"/>
              <a:t>1998</a:t>
            </a:r>
          </a:p>
          <a:p>
            <a:pPr algn="ctr"/>
            <a:r>
              <a:rPr lang="en-KR" sz="1200"/>
              <a:t>"IRAF must be free"</a:t>
            </a:r>
          </a:p>
          <a:p>
            <a:pPr algn="ctr"/>
            <a:r>
              <a:rPr lang="en-KR" sz="1200"/>
              <a:t>Python discussion started</a:t>
            </a:r>
          </a:p>
        </p:txBody>
      </p:sp>
      <p:grpSp>
        <p:nvGrpSpPr>
          <p:cNvPr id="36" name="Group 35">
            <a:extLst>
              <a:ext uri="{FF2B5EF4-FFF2-40B4-BE49-F238E27FC236}">
                <a16:creationId xmlns:a16="http://schemas.microsoft.com/office/drawing/2014/main" id="{FBD54693-BE2F-A449-9B61-24CF384979CE}"/>
              </a:ext>
            </a:extLst>
          </p:cNvPr>
          <p:cNvGrpSpPr/>
          <p:nvPr/>
        </p:nvGrpSpPr>
        <p:grpSpPr>
          <a:xfrm>
            <a:off x="3720353" y="2765200"/>
            <a:ext cx="4273905" cy="666127"/>
            <a:chOff x="3720353" y="2012168"/>
            <a:chExt cx="4273905" cy="666127"/>
          </a:xfrm>
        </p:grpSpPr>
        <p:sp>
          <p:nvSpPr>
            <p:cNvPr id="32" name="TextBox 31">
              <a:extLst>
                <a:ext uri="{FF2B5EF4-FFF2-40B4-BE49-F238E27FC236}">
                  <a16:creationId xmlns:a16="http://schemas.microsoft.com/office/drawing/2014/main" id="{98FC96CD-507D-C146-84BD-2BEB129A1FA7}"/>
                </a:ext>
              </a:extLst>
            </p:cNvPr>
            <p:cNvSpPr txBox="1"/>
            <p:nvPr/>
          </p:nvSpPr>
          <p:spPr>
            <a:xfrm>
              <a:off x="3809160" y="2031964"/>
              <a:ext cx="4084943" cy="646331"/>
            </a:xfrm>
            <a:prstGeom prst="rect">
              <a:avLst/>
            </a:prstGeom>
            <a:noFill/>
          </p:spPr>
          <p:txBody>
            <a:bodyPr wrap="square" rtlCol="0">
              <a:spAutoFit/>
            </a:bodyPr>
            <a:lstStyle/>
            <a:p>
              <a:r>
                <a:rPr lang="en-KR" sz="1200"/>
                <a:t>Lots of works dealing with statistics, theoretical approach to astronomical CCD data analyses.</a:t>
              </a:r>
            </a:p>
            <a:p>
              <a:r>
                <a:rPr lang="en-KR" sz="1200"/>
                <a:t>Peter Stetson, Steve Howell, Jim Janesick, to name few.</a:t>
              </a:r>
            </a:p>
          </p:txBody>
        </p:sp>
        <p:cxnSp>
          <p:nvCxnSpPr>
            <p:cNvPr id="35" name="Straight Arrow Connector 34">
              <a:extLst>
                <a:ext uri="{FF2B5EF4-FFF2-40B4-BE49-F238E27FC236}">
                  <a16:creationId xmlns:a16="http://schemas.microsoft.com/office/drawing/2014/main" id="{F82E46B4-43DB-824D-8F2A-EE6628780863}"/>
                </a:ext>
              </a:extLst>
            </p:cNvPr>
            <p:cNvCxnSpPr/>
            <p:nvPr/>
          </p:nvCxnSpPr>
          <p:spPr>
            <a:xfrm flipV="1">
              <a:off x="3720353" y="2012168"/>
              <a:ext cx="4273905" cy="13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1AA926A-5B25-F74B-937A-6063C67B320A}"/>
              </a:ext>
            </a:extLst>
          </p:cNvPr>
          <p:cNvSpPr txBox="1"/>
          <p:nvPr/>
        </p:nvSpPr>
        <p:spPr>
          <a:xfrm>
            <a:off x="9036424" y="2393542"/>
            <a:ext cx="1542809" cy="461665"/>
          </a:xfrm>
          <a:prstGeom prst="rect">
            <a:avLst/>
          </a:prstGeom>
          <a:noFill/>
        </p:spPr>
        <p:txBody>
          <a:bodyPr wrap="square" rtlCol="0">
            <a:spAutoFit/>
          </a:bodyPr>
          <a:lstStyle/>
          <a:p>
            <a:pPr algn="ctr"/>
            <a:r>
              <a:rPr lang="en-KR" sz="1200"/>
              <a:t>late 1990s</a:t>
            </a:r>
          </a:p>
          <a:p>
            <a:pPr algn="ctr"/>
            <a:r>
              <a:rPr lang="en-KR" sz="1200"/>
              <a:t>PyFITS developed</a:t>
            </a:r>
          </a:p>
        </p:txBody>
      </p:sp>
      <p:sp>
        <p:nvSpPr>
          <p:cNvPr id="38" name="Rectangle 37">
            <a:extLst>
              <a:ext uri="{FF2B5EF4-FFF2-40B4-BE49-F238E27FC236}">
                <a16:creationId xmlns:a16="http://schemas.microsoft.com/office/drawing/2014/main" id="{DFAAFD2B-CC4D-0B4E-926B-17610FE7843B}"/>
              </a:ext>
            </a:extLst>
          </p:cNvPr>
          <p:cNvSpPr/>
          <p:nvPr/>
        </p:nvSpPr>
        <p:spPr>
          <a:xfrm>
            <a:off x="8776949" y="2794954"/>
            <a:ext cx="2447804" cy="276999"/>
          </a:xfrm>
          <a:prstGeom prst="rect">
            <a:avLst/>
          </a:prstGeom>
        </p:spPr>
        <p:txBody>
          <a:bodyPr wrap="square">
            <a:spAutoFit/>
          </a:bodyPr>
          <a:lstStyle/>
          <a:p>
            <a:r>
              <a:rPr lang="en-US" sz="600">
                <a:hlinkClick r:id="rId4"/>
              </a:rPr>
              <a:t>https://github.com/spacetelescope/PyFITS/commits/master?after=e0c7604f35cb2222def581e3422c6f4833602f03+1635</a:t>
            </a:r>
            <a:endParaRPr lang="en-KR" sz="600"/>
          </a:p>
        </p:txBody>
      </p:sp>
      <p:sp>
        <p:nvSpPr>
          <p:cNvPr id="39" name="TextBox 38">
            <a:extLst>
              <a:ext uri="{FF2B5EF4-FFF2-40B4-BE49-F238E27FC236}">
                <a16:creationId xmlns:a16="http://schemas.microsoft.com/office/drawing/2014/main" id="{03EDAB10-E2A5-3D4F-A951-AC6A413733AA}"/>
              </a:ext>
            </a:extLst>
          </p:cNvPr>
          <p:cNvSpPr txBox="1"/>
          <p:nvPr/>
        </p:nvSpPr>
        <p:spPr>
          <a:xfrm>
            <a:off x="4296786" y="4872243"/>
            <a:ext cx="1542809" cy="1015663"/>
          </a:xfrm>
          <a:prstGeom prst="rect">
            <a:avLst/>
          </a:prstGeom>
          <a:noFill/>
        </p:spPr>
        <p:txBody>
          <a:bodyPr wrap="square" rtlCol="0">
            <a:spAutoFit/>
          </a:bodyPr>
          <a:lstStyle/>
          <a:p>
            <a:pPr algn="ctr"/>
            <a:r>
              <a:rPr lang="en-KR" sz="1200"/>
              <a:t>2008</a:t>
            </a:r>
          </a:p>
          <a:p>
            <a:pPr algn="ctr"/>
            <a:r>
              <a:rPr lang="en-KR" sz="1200"/>
              <a:t>Astrophysics by Erik Tollerud</a:t>
            </a:r>
          </a:p>
          <a:p>
            <a:pPr algn="ctr"/>
            <a:r>
              <a:rPr lang="en-KR" sz="1200">
                <a:solidFill>
                  <a:srgbClr val="FF0000"/>
                </a:solidFill>
              </a:rPr>
              <a:t>2008 Apr</a:t>
            </a:r>
          </a:p>
          <a:p>
            <a:pPr algn="ctr"/>
            <a:r>
              <a:rPr lang="en-KR" sz="1200">
                <a:solidFill>
                  <a:srgbClr val="FF0000"/>
                </a:solidFill>
              </a:rPr>
              <a:t>GitHub appeared</a:t>
            </a:r>
          </a:p>
        </p:txBody>
      </p:sp>
      <p:cxnSp>
        <p:nvCxnSpPr>
          <p:cNvPr id="41" name="Straight Connector 40">
            <a:extLst>
              <a:ext uri="{FF2B5EF4-FFF2-40B4-BE49-F238E27FC236}">
                <a16:creationId xmlns:a16="http://schemas.microsoft.com/office/drawing/2014/main" id="{22ED4D19-827B-3347-BB16-496641CAB492}"/>
              </a:ext>
            </a:extLst>
          </p:cNvPr>
          <p:cNvCxnSpPr>
            <a:cxnSpLocks/>
          </p:cNvCxnSpPr>
          <p:nvPr/>
        </p:nvCxnSpPr>
        <p:spPr>
          <a:xfrm>
            <a:off x="5225613" y="4470012"/>
            <a:ext cx="0" cy="273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B78019-D659-6E4A-ADEF-6C1DEB09680B}"/>
              </a:ext>
            </a:extLst>
          </p:cNvPr>
          <p:cNvCxnSpPr>
            <a:cxnSpLocks/>
          </p:cNvCxnSpPr>
          <p:nvPr/>
        </p:nvCxnSpPr>
        <p:spPr>
          <a:xfrm>
            <a:off x="5068191" y="4731442"/>
            <a:ext cx="0" cy="13668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64A6EE9-98E6-1745-872C-C3822272CF2E}"/>
              </a:ext>
            </a:extLst>
          </p:cNvPr>
          <p:cNvSpPr txBox="1"/>
          <p:nvPr/>
        </p:nvSpPr>
        <p:spPr>
          <a:xfrm>
            <a:off x="5692147" y="4783017"/>
            <a:ext cx="1981640" cy="461665"/>
          </a:xfrm>
          <a:prstGeom prst="rect">
            <a:avLst/>
          </a:prstGeom>
          <a:noFill/>
        </p:spPr>
        <p:txBody>
          <a:bodyPr wrap="square" rtlCol="0">
            <a:spAutoFit/>
          </a:bodyPr>
          <a:lstStyle/>
          <a:p>
            <a:pPr algn="ctr"/>
            <a:r>
              <a:rPr lang="en-KR" sz="1200"/>
              <a:t>2011-07-25</a:t>
            </a:r>
          </a:p>
          <a:p>
            <a:pPr algn="ctr"/>
            <a:r>
              <a:rPr lang="en-KR" sz="1200">
                <a:solidFill>
                  <a:srgbClr val="FF0000"/>
                </a:solidFill>
              </a:rPr>
              <a:t>First commit to astropy</a:t>
            </a:r>
          </a:p>
        </p:txBody>
      </p:sp>
      <p:sp>
        <p:nvSpPr>
          <p:cNvPr id="47" name="TextBox 46">
            <a:extLst>
              <a:ext uri="{FF2B5EF4-FFF2-40B4-BE49-F238E27FC236}">
                <a16:creationId xmlns:a16="http://schemas.microsoft.com/office/drawing/2014/main" id="{C24552B8-4CD6-BA49-8C9E-9908FA0430D6}"/>
              </a:ext>
            </a:extLst>
          </p:cNvPr>
          <p:cNvSpPr txBox="1"/>
          <p:nvPr/>
        </p:nvSpPr>
        <p:spPr>
          <a:xfrm>
            <a:off x="7091082" y="1657021"/>
            <a:ext cx="672353" cy="553998"/>
          </a:xfrm>
          <a:prstGeom prst="rect">
            <a:avLst/>
          </a:prstGeom>
          <a:noFill/>
        </p:spPr>
        <p:txBody>
          <a:bodyPr wrap="square" rtlCol="0">
            <a:spAutoFit/>
          </a:bodyPr>
          <a:lstStyle/>
          <a:p>
            <a:pPr algn="ctr"/>
            <a:r>
              <a:rPr lang="en-KR" sz="600"/>
              <a:t>1993-03-21</a:t>
            </a:r>
          </a:p>
          <a:p>
            <a:pPr algn="ctr"/>
            <a:r>
              <a:rPr lang="en-KR" sz="2400"/>
              <a:t>🎂</a:t>
            </a:r>
          </a:p>
        </p:txBody>
      </p:sp>
      <p:sp>
        <p:nvSpPr>
          <p:cNvPr id="34" name="TextBox 33">
            <a:extLst>
              <a:ext uri="{FF2B5EF4-FFF2-40B4-BE49-F238E27FC236}">
                <a16:creationId xmlns:a16="http://schemas.microsoft.com/office/drawing/2014/main" id="{ADD0A182-47B8-F147-8AD6-71D2D32EF71F}"/>
              </a:ext>
            </a:extLst>
          </p:cNvPr>
          <p:cNvSpPr txBox="1"/>
          <p:nvPr/>
        </p:nvSpPr>
        <p:spPr>
          <a:xfrm>
            <a:off x="-147760" y="2370132"/>
            <a:ext cx="1630697" cy="646331"/>
          </a:xfrm>
          <a:prstGeom prst="rect">
            <a:avLst/>
          </a:prstGeom>
          <a:noFill/>
        </p:spPr>
        <p:txBody>
          <a:bodyPr wrap="square" rtlCol="0">
            <a:spAutoFit/>
          </a:bodyPr>
          <a:lstStyle/>
          <a:p>
            <a:pPr algn="ctr"/>
            <a:r>
              <a:rPr lang="en-KR" sz="1200"/>
              <a:t>198</a:t>
            </a:r>
            <a:r>
              <a:rPr lang="en-US" altLang="ko-KR" sz="1200"/>
              <a:t>0</a:t>
            </a:r>
          </a:p>
          <a:p>
            <a:pPr algn="ctr"/>
            <a:r>
              <a:rPr lang="en-US" sz="1200"/>
              <a:t>Starlink started </a:t>
            </a:r>
          </a:p>
          <a:p>
            <a:pPr algn="ctr"/>
            <a:r>
              <a:rPr lang="en-US" sz="1200"/>
              <a:t>in the UK</a:t>
            </a:r>
            <a:endParaRPr lang="en-KR" sz="1200"/>
          </a:p>
        </p:txBody>
      </p:sp>
      <p:sp>
        <p:nvSpPr>
          <p:cNvPr id="40" name="TextBox 39">
            <a:extLst>
              <a:ext uri="{FF2B5EF4-FFF2-40B4-BE49-F238E27FC236}">
                <a16:creationId xmlns:a16="http://schemas.microsoft.com/office/drawing/2014/main" id="{2155E0CF-1AB4-8A4E-AE56-A1FA5C2EA661}"/>
              </a:ext>
            </a:extLst>
          </p:cNvPr>
          <p:cNvSpPr txBox="1"/>
          <p:nvPr/>
        </p:nvSpPr>
        <p:spPr>
          <a:xfrm>
            <a:off x="2461431" y="4771070"/>
            <a:ext cx="1630697" cy="830997"/>
          </a:xfrm>
          <a:prstGeom prst="rect">
            <a:avLst/>
          </a:prstGeom>
          <a:noFill/>
        </p:spPr>
        <p:txBody>
          <a:bodyPr wrap="square" rtlCol="0">
            <a:spAutoFit/>
          </a:bodyPr>
          <a:lstStyle/>
          <a:p>
            <a:pPr algn="ctr"/>
            <a:r>
              <a:rPr lang="en-US" sz="1200"/>
              <a:t>2005</a:t>
            </a:r>
          </a:p>
          <a:p>
            <a:pPr algn="ctr"/>
            <a:r>
              <a:rPr lang="en-US" sz="1200"/>
              <a:t>Starlink fund withdrawn</a:t>
            </a:r>
          </a:p>
          <a:p>
            <a:pPr algn="ctr"/>
            <a:r>
              <a:rPr lang="en-KR" sz="1200"/>
              <a:t>&amp; became open src</a:t>
            </a:r>
            <a:endParaRPr lang="en-US" sz="1200"/>
          </a:p>
        </p:txBody>
      </p:sp>
      <p:sp>
        <p:nvSpPr>
          <p:cNvPr id="42" name="TextBox 41">
            <a:extLst>
              <a:ext uri="{FF2B5EF4-FFF2-40B4-BE49-F238E27FC236}">
                <a16:creationId xmlns:a16="http://schemas.microsoft.com/office/drawing/2014/main" id="{7DECC697-03CE-164A-9822-E9256FC5458F}"/>
              </a:ext>
            </a:extLst>
          </p:cNvPr>
          <p:cNvSpPr txBox="1"/>
          <p:nvPr/>
        </p:nvSpPr>
        <p:spPr>
          <a:xfrm>
            <a:off x="8765636" y="3622235"/>
            <a:ext cx="1630697" cy="830997"/>
          </a:xfrm>
          <a:prstGeom prst="rect">
            <a:avLst/>
          </a:prstGeom>
          <a:noFill/>
        </p:spPr>
        <p:txBody>
          <a:bodyPr wrap="square" rtlCol="0">
            <a:spAutoFit/>
          </a:bodyPr>
          <a:lstStyle/>
          <a:p>
            <a:pPr algn="ctr"/>
            <a:r>
              <a:rPr lang="en-US" sz="1200"/>
              <a:t>2017 Aug</a:t>
            </a:r>
          </a:p>
          <a:p>
            <a:pPr algn="ctr"/>
            <a:r>
              <a:rPr lang="en-US" sz="1200"/>
              <a:t>Starlink fund withdrawn</a:t>
            </a:r>
          </a:p>
          <a:p>
            <a:pPr algn="ctr"/>
            <a:r>
              <a:rPr lang="en-KR" sz="1200"/>
              <a:t>&amp; became open src</a:t>
            </a:r>
            <a:endParaRPr lang="en-US" sz="1200"/>
          </a:p>
        </p:txBody>
      </p:sp>
      <p:sp>
        <p:nvSpPr>
          <p:cNvPr id="44" name="TextBox 43">
            <a:extLst>
              <a:ext uri="{FF2B5EF4-FFF2-40B4-BE49-F238E27FC236}">
                <a16:creationId xmlns:a16="http://schemas.microsoft.com/office/drawing/2014/main" id="{91C95957-4543-7446-A813-05100325B593}"/>
              </a:ext>
            </a:extLst>
          </p:cNvPr>
          <p:cNvSpPr txBox="1"/>
          <p:nvPr/>
        </p:nvSpPr>
        <p:spPr>
          <a:xfrm>
            <a:off x="1809406" y="1213494"/>
            <a:ext cx="1630697" cy="276999"/>
          </a:xfrm>
          <a:prstGeom prst="rect">
            <a:avLst/>
          </a:prstGeom>
          <a:noFill/>
        </p:spPr>
        <p:txBody>
          <a:bodyPr wrap="square" rtlCol="0">
            <a:spAutoFit/>
          </a:bodyPr>
          <a:lstStyle/>
          <a:p>
            <a:pPr algn="ctr"/>
            <a:r>
              <a:rPr lang="en-US" sz="1200"/>
              <a:t>IRAF design phase</a:t>
            </a:r>
          </a:p>
        </p:txBody>
      </p:sp>
      <p:cxnSp>
        <p:nvCxnSpPr>
          <p:cNvPr id="10" name="Straight Arrow Connector 9">
            <a:extLst>
              <a:ext uri="{FF2B5EF4-FFF2-40B4-BE49-F238E27FC236}">
                <a16:creationId xmlns:a16="http://schemas.microsoft.com/office/drawing/2014/main" id="{D4E17E58-11D8-3B41-B7DD-BFE352E4ED1E}"/>
              </a:ext>
            </a:extLst>
          </p:cNvPr>
          <p:cNvCxnSpPr>
            <a:cxnSpLocks/>
          </p:cNvCxnSpPr>
          <p:nvPr/>
        </p:nvCxnSpPr>
        <p:spPr>
          <a:xfrm flipV="1">
            <a:off x="1648015" y="1433442"/>
            <a:ext cx="2059280" cy="16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5D1382-89A7-A045-A58F-D25392B1D9FA}"/>
              </a:ext>
            </a:extLst>
          </p:cNvPr>
          <p:cNvSpPr/>
          <p:nvPr/>
        </p:nvSpPr>
        <p:spPr>
          <a:xfrm>
            <a:off x="912079" y="6537405"/>
            <a:ext cx="6096000" cy="200055"/>
          </a:xfrm>
          <a:prstGeom prst="rect">
            <a:avLst/>
          </a:prstGeom>
        </p:spPr>
        <p:txBody>
          <a:bodyPr>
            <a:spAutoFit/>
          </a:bodyPr>
          <a:lstStyle/>
          <a:p>
            <a:r>
              <a:rPr lang="en-US" sz="700">
                <a:hlinkClick r:id="rId5"/>
              </a:rPr>
              <a:t>http://www.eso.org/sci/php/meetings/adass2011/Slides/PDF/All/ADASS_XXI_I04_Fitzpatrick.pdf</a:t>
            </a:r>
            <a:endParaRPr lang="en-KR" sz="700"/>
          </a:p>
        </p:txBody>
      </p:sp>
      <p:sp>
        <p:nvSpPr>
          <p:cNvPr id="48" name="TextBox 47">
            <a:extLst>
              <a:ext uri="{FF2B5EF4-FFF2-40B4-BE49-F238E27FC236}">
                <a16:creationId xmlns:a16="http://schemas.microsoft.com/office/drawing/2014/main" id="{9C95B895-1B63-3449-888A-3FE32A9D5B7B}"/>
              </a:ext>
            </a:extLst>
          </p:cNvPr>
          <p:cNvSpPr txBox="1"/>
          <p:nvPr/>
        </p:nvSpPr>
        <p:spPr>
          <a:xfrm>
            <a:off x="7621791" y="4782130"/>
            <a:ext cx="1542809" cy="461665"/>
          </a:xfrm>
          <a:prstGeom prst="rect">
            <a:avLst/>
          </a:prstGeom>
          <a:noFill/>
        </p:spPr>
        <p:txBody>
          <a:bodyPr wrap="square" rtlCol="0">
            <a:spAutoFit/>
          </a:bodyPr>
          <a:lstStyle/>
          <a:p>
            <a:pPr algn="ctr"/>
            <a:r>
              <a:rPr lang="en-KR" sz="1200"/>
              <a:t>2015 Jan</a:t>
            </a:r>
          </a:p>
          <a:p>
            <a:pPr algn="ctr"/>
            <a:r>
              <a:rPr lang="en-KR" sz="1200"/>
              <a:t>Astropy 1.0</a:t>
            </a:r>
          </a:p>
        </p:txBody>
      </p:sp>
      <p:sp>
        <p:nvSpPr>
          <p:cNvPr id="49" name="TextBox 48">
            <a:extLst>
              <a:ext uri="{FF2B5EF4-FFF2-40B4-BE49-F238E27FC236}">
                <a16:creationId xmlns:a16="http://schemas.microsoft.com/office/drawing/2014/main" id="{7DE5C720-062E-EF48-892E-9FFC563FB8CB}"/>
              </a:ext>
            </a:extLst>
          </p:cNvPr>
          <p:cNvSpPr txBox="1"/>
          <p:nvPr/>
        </p:nvSpPr>
        <p:spPr>
          <a:xfrm>
            <a:off x="9019621" y="4777355"/>
            <a:ext cx="1542809" cy="461665"/>
          </a:xfrm>
          <a:prstGeom prst="rect">
            <a:avLst/>
          </a:prstGeom>
          <a:noFill/>
        </p:spPr>
        <p:txBody>
          <a:bodyPr wrap="square" rtlCol="0">
            <a:spAutoFit/>
          </a:bodyPr>
          <a:lstStyle/>
          <a:p>
            <a:pPr algn="ctr"/>
            <a:r>
              <a:rPr lang="en-KR" sz="1200"/>
              <a:t>2018 Jan</a:t>
            </a:r>
          </a:p>
          <a:p>
            <a:pPr algn="ctr"/>
            <a:r>
              <a:rPr lang="en-KR" sz="1200"/>
              <a:t>Astropy 2.0</a:t>
            </a:r>
          </a:p>
        </p:txBody>
      </p:sp>
      <p:sp>
        <p:nvSpPr>
          <p:cNvPr id="50" name="TextBox 49">
            <a:extLst>
              <a:ext uri="{FF2B5EF4-FFF2-40B4-BE49-F238E27FC236}">
                <a16:creationId xmlns:a16="http://schemas.microsoft.com/office/drawing/2014/main" id="{5F5517DA-4D81-984F-A8F8-B80DF78C7C5F}"/>
              </a:ext>
            </a:extLst>
          </p:cNvPr>
          <p:cNvSpPr txBox="1"/>
          <p:nvPr/>
        </p:nvSpPr>
        <p:spPr>
          <a:xfrm>
            <a:off x="10019780" y="4758587"/>
            <a:ext cx="1542809" cy="461665"/>
          </a:xfrm>
          <a:prstGeom prst="rect">
            <a:avLst/>
          </a:prstGeom>
          <a:noFill/>
        </p:spPr>
        <p:txBody>
          <a:bodyPr wrap="square" rtlCol="0">
            <a:spAutoFit/>
          </a:bodyPr>
          <a:lstStyle/>
          <a:p>
            <a:pPr algn="ctr"/>
            <a:r>
              <a:rPr lang="en-KR" sz="1200"/>
              <a:t>2019 Dec</a:t>
            </a:r>
          </a:p>
          <a:p>
            <a:pPr algn="ctr"/>
            <a:r>
              <a:rPr lang="en-KR" sz="1200"/>
              <a:t>Astropy 4.0</a:t>
            </a:r>
          </a:p>
        </p:txBody>
      </p:sp>
      <p:sp>
        <p:nvSpPr>
          <p:cNvPr id="51" name="TextBox 50">
            <a:extLst>
              <a:ext uri="{FF2B5EF4-FFF2-40B4-BE49-F238E27FC236}">
                <a16:creationId xmlns:a16="http://schemas.microsoft.com/office/drawing/2014/main" id="{8E371431-952D-E44A-B087-9D310CA5A3C1}"/>
              </a:ext>
            </a:extLst>
          </p:cNvPr>
          <p:cNvSpPr txBox="1"/>
          <p:nvPr/>
        </p:nvSpPr>
        <p:spPr>
          <a:xfrm>
            <a:off x="6548466" y="5611875"/>
            <a:ext cx="1757584" cy="461665"/>
          </a:xfrm>
          <a:prstGeom prst="rect">
            <a:avLst/>
          </a:prstGeom>
          <a:noFill/>
        </p:spPr>
        <p:txBody>
          <a:bodyPr wrap="square" rtlCol="0">
            <a:spAutoFit/>
          </a:bodyPr>
          <a:lstStyle/>
          <a:p>
            <a:pPr algn="ctr"/>
            <a:r>
              <a:rPr lang="en-KR" sz="1200"/>
              <a:t>2013 Oct</a:t>
            </a:r>
          </a:p>
          <a:p>
            <a:pPr algn="ctr"/>
            <a:r>
              <a:rPr lang="en-KR" sz="1200"/>
              <a:t>ccdproc started</a:t>
            </a:r>
          </a:p>
        </p:txBody>
      </p:sp>
      <p:sp>
        <p:nvSpPr>
          <p:cNvPr id="52" name="TextBox 51">
            <a:extLst>
              <a:ext uri="{FF2B5EF4-FFF2-40B4-BE49-F238E27FC236}">
                <a16:creationId xmlns:a16="http://schemas.microsoft.com/office/drawing/2014/main" id="{085A6864-A11A-6A48-8A31-841891AA6BC1}"/>
              </a:ext>
            </a:extLst>
          </p:cNvPr>
          <p:cNvSpPr txBox="1"/>
          <p:nvPr/>
        </p:nvSpPr>
        <p:spPr>
          <a:xfrm>
            <a:off x="6089041" y="5190002"/>
            <a:ext cx="1757584" cy="461665"/>
          </a:xfrm>
          <a:prstGeom prst="rect">
            <a:avLst/>
          </a:prstGeom>
          <a:noFill/>
        </p:spPr>
        <p:txBody>
          <a:bodyPr wrap="square" rtlCol="0">
            <a:spAutoFit/>
          </a:bodyPr>
          <a:lstStyle/>
          <a:p>
            <a:pPr algn="ctr"/>
            <a:r>
              <a:rPr lang="en-KR" sz="1200"/>
              <a:t>2012 Apr</a:t>
            </a:r>
          </a:p>
          <a:p>
            <a:pPr algn="ctr"/>
            <a:r>
              <a:rPr lang="en-KR" sz="1200"/>
              <a:t>photutils started</a:t>
            </a:r>
          </a:p>
        </p:txBody>
      </p:sp>
      <p:sp>
        <p:nvSpPr>
          <p:cNvPr id="17" name="Rectangle 16">
            <a:extLst>
              <a:ext uri="{FF2B5EF4-FFF2-40B4-BE49-F238E27FC236}">
                <a16:creationId xmlns:a16="http://schemas.microsoft.com/office/drawing/2014/main" id="{31112DEA-9D3A-2F44-AB5D-48ED820E5733}"/>
              </a:ext>
            </a:extLst>
          </p:cNvPr>
          <p:cNvSpPr/>
          <p:nvPr/>
        </p:nvSpPr>
        <p:spPr>
          <a:xfrm>
            <a:off x="5453848" y="6550841"/>
            <a:ext cx="6096000" cy="246221"/>
          </a:xfrm>
          <a:prstGeom prst="rect">
            <a:avLst/>
          </a:prstGeom>
        </p:spPr>
        <p:txBody>
          <a:bodyPr>
            <a:spAutoFit/>
          </a:bodyPr>
          <a:lstStyle/>
          <a:p>
            <a:r>
              <a:rPr lang="en-US" sz="1000">
                <a:hlinkClick r:id="rId6"/>
              </a:rPr>
              <a:t>https://github.com/astropy/ccdproc/commit/15d12100405c8c8fe45630e29d3b694307452322</a:t>
            </a:r>
            <a:endParaRPr lang="en-KR" sz="1000"/>
          </a:p>
        </p:txBody>
      </p:sp>
    </p:spTree>
    <p:extLst>
      <p:ext uri="{BB962C8B-B14F-4D97-AF65-F5344CB8AC3E}">
        <p14:creationId xmlns:p14="http://schemas.microsoft.com/office/powerpoint/2010/main" val="130794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B64C59-FEB8-5E49-84F6-4D488DDADAAC}"/>
              </a:ext>
            </a:extLst>
          </p:cNvPr>
          <p:cNvSpPr>
            <a:spLocks noGrp="1"/>
          </p:cNvSpPr>
          <p:nvPr>
            <p:ph type="title"/>
          </p:nvPr>
        </p:nvSpPr>
        <p:spPr/>
        <p:txBody>
          <a:bodyPr>
            <a:normAutofit fontScale="90000"/>
          </a:bodyPr>
          <a:lstStyle/>
          <a:p>
            <a:r>
              <a:rPr lang="en-KR"/>
              <a:t>Early IRAF History (Fitzpatrick M 2011)</a:t>
            </a:r>
          </a:p>
        </p:txBody>
      </p:sp>
      <p:pic>
        <p:nvPicPr>
          <p:cNvPr id="4" name="Picture 3">
            <a:extLst>
              <a:ext uri="{FF2B5EF4-FFF2-40B4-BE49-F238E27FC236}">
                <a16:creationId xmlns:a16="http://schemas.microsoft.com/office/drawing/2014/main" id="{97C633C1-01FC-BB42-B62F-72D9017A4155}"/>
              </a:ext>
            </a:extLst>
          </p:cNvPr>
          <p:cNvPicPr>
            <a:picLocks noChangeAspect="1"/>
          </p:cNvPicPr>
          <p:nvPr/>
        </p:nvPicPr>
        <p:blipFill>
          <a:blip r:embed="rId2"/>
          <a:stretch>
            <a:fillRect/>
          </a:stretch>
        </p:blipFill>
        <p:spPr>
          <a:xfrm>
            <a:off x="1466489" y="998948"/>
            <a:ext cx="9136231" cy="5298335"/>
          </a:xfrm>
          <a:prstGeom prst="rect">
            <a:avLst/>
          </a:prstGeom>
        </p:spPr>
      </p:pic>
      <p:sp>
        <p:nvSpPr>
          <p:cNvPr id="6" name="TextBox 5">
            <a:extLst>
              <a:ext uri="{FF2B5EF4-FFF2-40B4-BE49-F238E27FC236}">
                <a16:creationId xmlns:a16="http://schemas.microsoft.com/office/drawing/2014/main" id="{F54A2A59-6B99-B442-910E-D8C9E9AAAE2C}"/>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2536379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5336E-205D-CD42-BC19-6D6C00821573}"/>
              </a:ext>
            </a:extLst>
          </p:cNvPr>
          <p:cNvPicPr>
            <a:picLocks noChangeAspect="1"/>
          </p:cNvPicPr>
          <p:nvPr/>
        </p:nvPicPr>
        <p:blipFill>
          <a:blip r:embed="rId2"/>
          <a:stretch>
            <a:fillRect/>
          </a:stretch>
        </p:blipFill>
        <p:spPr>
          <a:xfrm>
            <a:off x="2362200" y="717550"/>
            <a:ext cx="7467600" cy="5422900"/>
          </a:xfrm>
          <a:prstGeom prst="rect">
            <a:avLst/>
          </a:prstGeom>
        </p:spPr>
      </p:pic>
      <p:sp>
        <p:nvSpPr>
          <p:cNvPr id="3" name="TextBox 2">
            <a:extLst>
              <a:ext uri="{FF2B5EF4-FFF2-40B4-BE49-F238E27FC236}">
                <a16:creationId xmlns:a16="http://schemas.microsoft.com/office/drawing/2014/main" id="{C784AD96-1E75-E843-BDAB-7E8ED04C34FD}"/>
              </a:ext>
            </a:extLst>
          </p:cNvPr>
          <p:cNvSpPr txBox="1"/>
          <p:nvPr/>
        </p:nvSpPr>
        <p:spPr>
          <a:xfrm>
            <a:off x="2619703" y="6604084"/>
            <a:ext cx="7210097" cy="253916"/>
          </a:xfrm>
          <a:prstGeom prst="rect">
            <a:avLst/>
          </a:prstGeom>
          <a:noFill/>
        </p:spPr>
        <p:txBody>
          <a:bodyPr wrap="square" rtlCol="0">
            <a:spAutoFit/>
          </a:bodyPr>
          <a:lstStyle/>
          <a:p>
            <a:r>
              <a:rPr lang="en-KR" sz="1050"/>
              <a:t>FitzpatrickM, 2011, </a:t>
            </a:r>
            <a:r>
              <a:rPr lang="en-US" sz="1050">
                <a:hlinkClick r:id="rId3"/>
              </a:rPr>
              <a:t>http://www.eso.org/sci/php/meetings/adass2011/Slides/PDF/All/ADASS_XXI_I04_Fitzpatrick.pdf</a:t>
            </a:r>
            <a:endParaRPr lang="en-KR" sz="1050"/>
          </a:p>
        </p:txBody>
      </p:sp>
    </p:spTree>
    <p:extLst>
      <p:ext uri="{BB962C8B-B14F-4D97-AF65-F5344CB8AC3E}">
        <p14:creationId xmlns:p14="http://schemas.microsoft.com/office/powerpoint/2010/main" val="3913934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0763C-0360-7440-BEFE-369EB714DB37}"/>
              </a:ext>
            </a:extLst>
          </p:cNvPr>
          <p:cNvSpPr>
            <a:spLocks noGrp="1"/>
          </p:cNvSpPr>
          <p:nvPr>
            <p:ph type="title"/>
          </p:nvPr>
        </p:nvSpPr>
        <p:spPr/>
        <p:txBody>
          <a:bodyPr/>
          <a:lstStyle/>
          <a:p>
            <a:r>
              <a:rPr lang="en-KR"/>
              <a:t>Astrometry.net</a:t>
            </a:r>
          </a:p>
        </p:txBody>
      </p:sp>
      <p:sp>
        <p:nvSpPr>
          <p:cNvPr id="3" name="Text Placeholder 2">
            <a:extLst>
              <a:ext uri="{FF2B5EF4-FFF2-40B4-BE49-F238E27FC236}">
                <a16:creationId xmlns:a16="http://schemas.microsoft.com/office/drawing/2014/main" id="{035600A6-9CAD-AA49-B3F1-F238E908C15B}"/>
              </a:ext>
            </a:extLst>
          </p:cNvPr>
          <p:cNvSpPr>
            <a:spLocks noGrp="1"/>
          </p:cNvSpPr>
          <p:nvPr>
            <p:ph type="body" idx="1"/>
          </p:nvPr>
        </p:nvSpPr>
        <p:spPr/>
        <p:txBody>
          <a:bodyPr/>
          <a:lstStyle/>
          <a:p>
            <a:r>
              <a:rPr lang="en-KR"/>
              <a:t>What is it? Why do we need it?</a:t>
            </a:r>
          </a:p>
        </p:txBody>
      </p:sp>
    </p:spTree>
    <p:extLst>
      <p:ext uri="{BB962C8B-B14F-4D97-AF65-F5344CB8AC3E}">
        <p14:creationId xmlns:p14="http://schemas.microsoft.com/office/powerpoint/2010/main" val="208561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7C8C00-93C1-4E45-9735-80886DFF11E9}"/>
              </a:ext>
            </a:extLst>
          </p:cNvPr>
          <p:cNvSpPr>
            <a:spLocks noGrp="1"/>
          </p:cNvSpPr>
          <p:nvPr>
            <p:ph idx="1"/>
          </p:nvPr>
        </p:nvSpPr>
        <p:spPr/>
        <p:txBody>
          <a:bodyPr/>
          <a:lstStyle/>
          <a:p>
            <a:r>
              <a:rPr lang="en-KR"/>
              <a:t>Before CCD…</a:t>
            </a:r>
          </a:p>
        </p:txBody>
      </p:sp>
      <p:sp>
        <p:nvSpPr>
          <p:cNvPr id="3" name="Title 2">
            <a:extLst>
              <a:ext uri="{FF2B5EF4-FFF2-40B4-BE49-F238E27FC236}">
                <a16:creationId xmlns:a16="http://schemas.microsoft.com/office/drawing/2014/main" id="{2DCFCE1B-3740-A64B-95CC-CDB32C76531A}"/>
              </a:ext>
            </a:extLst>
          </p:cNvPr>
          <p:cNvSpPr>
            <a:spLocks noGrp="1"/>
          </p:cNvSpPr>
          <p:nvPr>
            <p:ph type="title"/>
          </p:nvPr>
        </p:nvSpPr>
        <p:spPr/>
        <p:txBody>
          <a:bodyPr>
            <a:normAutofit fontScale="90000"/>
          </a:bodyPr>
          <a:lstStyle/>
          <a:p>
            <a:r>
              <a:rPr lang="en-KR"/>
              <a:t>Digression</a:t>
            </a:r>
          </a:p>
        </p:txBody>
      </p:sp>
      <p:pic>
        <p:nvPicPr>
          <p:cNvPr id="4" name="Picture 3">
            <a:extLst>
              <a:ext uri="{FF2B5EF4-FFF2-40B4-BE49-F238E27FC236}">
                <a16:creationId xmlns:a16="http://schemas.microsoft.com/office/drawing/2014/main" id="{1B127AC3-2A9D-FE46-B354-48C89AA85BA7}"/>
              </a:ext>
            </a:extLst>
          </p:cNvPr>
          <p:cNvPicPr>
            <a:picLocks noChangeAspect="1"/>
          </p:cNvPicPr>
          <p:nvPr/>
        </p:nvPicPr>
        <p:blipFill>
          <a:blip r:embed="rId2"/>
          <a:stretch>
            <a:fillRect/>
          </a:stretch>
        </p:blipFill>
        <p:spPr>
          <a:xfrm>
            <a:off x="117172" y="1324507"/>
            <a:ext cx="3753374" cy="4865078"/>
          </a:xfrm>
          <a:prstGeom prst="rect">
            <a:avLst/>
          </a:prstGeom>
        </p:spPr>
      </p:pic>
      <p:pic>
        <p:nvPicPr>
          <p:cNvPr id="5" name="Picture 4">
            <a:extLst>
              <a:ext uri="{FF2B5EF4-FFF2-40B4-BE49-F238E27FC236}">
                <a16:creationId xmlns:a16="http://schemas.microsoft.com/office/drawing/2014/main" id="{FE094432-9AE4-3948-8A2F-2F490F879930}"/>
              </a:ext>
            </a:extLst>
          </p:cNvPr>
          <p:cNvPicPr>
            <a:picLocks noChangeAspect="1"/>
          </p:cNvPicPr>
          <p:nvPr/>
        </p:nvPicPr>
        <p:blipFill>
          <a:blip r:embed="rId3"/>
          <a:stretch>
            <a:fillRect/>
          </a:stretch>
        </p:blipFill>
        <p:spPr>
          <a:xfrm rot="10800000">
            <a:off x="4114382" y="1656927"/>
            <a:ext cx="3201454" cy="4366095"/>
          </a:xfrm>
          <a:prstGeom prst="rect">
            <a:avLst/>
          </a:prstGeom>
        </p:spPr>
      </p:pic>
      <p:pic>
        <p:nvPicPr>
          <p:cNvPr id="6" name="Picture 5">
            <a:extLst>
              <a:ext uri="{FF2B5EF4-FFF2-40B4-BE49-F238E27FC236}">
                <a16:creationId xmlns:a16="http://schemas.microsoft.com/office/drawing/2014/main" id="{6D9F89C6-6D66-9044-BFB0-4F5BFEEF4941}"/>
              </a:ext>
            </a:extLst>
          </p:cNvPr>
          <p:cNvPicPr>
            <a:picLocks noChangeAspect="1"/>
          </p:cNvPicPr>
          <p:nvPr/>
        </p:nvPicPr>
        <p:blipFill>
          <a:blip r:embed="rId4"/>
          <a:stretch>
            <a:fillRect/>
          </a:stretch>
        </p:blipFill>
        <p:spPr>
          <a:xfrm>
            <a:off x="7559671" y="1157427"/>
            <a:ext cx="4555268" cy="5365093"/>
          </a:xfrm>
          <a:prstGeom prst="rect">
            <a:avLst/>
          </a:prstGeom>
        </p:spPr>
      </p:pic>
      <p:sp>
        <p:nvSpPr>
          <p:cNvPr id="7" name="TextBox 6">
            <a:extLst>
              <a:ext uri="{FF2B5EF4-FFF2-40B4-BE49-F238E27FC236}">
                <a16:creationId xmlns:a16="http://schemas.microsoft.com/office/drawing/2014/main" id="{597A939B-2979-B043-8895-AB0EE33F2920}"/>
              </a:ext>
            </a:extLst>
          </p:cNvPr>
          <p:cNvSpPr txBox="1"/>
          <p:nvPr/>
        </p:nvSpPr>
        <p:spPr>
          <a:xfrm>
            <a:off x="7447520" y="700394"/>
            <a:ext cx="4535736" cy="430887"/>
          </a:xfrm>
          <a:prstGeom prst="rect">
            <a:avLst/>
          </a:prstGeom>
          <a:noFill/>
        </p:spPr>
        <p:txBody>
          <a:bodyPr wrap="square" rtlCol="0">
            <a:spAutoFit/>
          </a:bodyPr>
          <a:lstStyle/>
          <a:p>
            <a:r>
              <a:rPr lang="en-KR" sz="1100"/>
              <a:t>SNU astro library, </a:t>
            </a:r>
          </a:p>
          <a:p>
            <a:r>
              <a:rPr lang="en-KR" sz="1100"/>
              <a:t>from Ohio State University Radio Observatory 1979, A. S. Dixon et al.</a:t>
            </a:r>
          </a:p>
        </p:txBody>
      </p:sp>
    </p:spTree>
    <p:extLst>
      <p:ext uri="{BB962C8B-B14F-4D97-AF65-F5344CB8AC3E}">
        <p14:creationId xmlns:p14="http://schemas.microsoft.com/office/powerpoint/2010/main" val="74252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8" y="936953"/>
            <a:ext cx="11490563" cy="5250091"/>
          </a:xfrm>
        </p:spPr>
        <p:txBody>
          <a:bodyPr>
            <a:normAutofit/>
          </a:bodyPr>
          <a:lstStyle/>
          <a:p>
            <a:r>
              <a:rPr lang="en-KR"/>
              <a:t>CCD data contains at least 2 parts: header and data.</a:t>
            </a:r>
          </a:p>
          <a:p>
            <a:r>
              <a:rPr lang="en-KR"/>
              <a:t>Since 1990s, </a:t>
            </a:r>
            <a:r>
              <a:rPr lang="en-KR">
                <a:solidFill>
                  <a:srgbClr val="FF0000"/>
                </a:solidFill>
              </a:rPr>
              <a:t>the only standard file format is FITS </a:t>
            </a:r>
            <a:r>
              <a:rPr lang="en-KR"/>
              <a:t>(</a:t>
            </a:r>
            <a:r>
              <a:rPr lang="en-US" b="1"/>
              <a:t>Flexible Image Transport System</a:t>
            </a:r>
            <a:r>
              <a:rPr lang="en-US"/>
              <a:t>)</a:t>
            </a:r>
          </a:p>
          <a:p>
            <a:pPr lvl="1"/>
            <a:r>
              <a:rPr lang="en-US"/>
              <a:t>Initial release 1981</a:t>
            </a:r>
          </a:p>
          <a:p>
            <a:pPr lvl="1"/>
            <a:r>
              <a:rPr lang="en-US"/>
              <a:t>Current FITS version 4.0 (2016; IAU FITS Working Group)</a:t>
            </a:r>
          </a:p>
          <a:p>
            <a:pPr lvl="1"/>
            <a:r>
              <a:rPr lang="en-US"/>
              <a:t>Old IRAF used, e.g., .imh format.</a:t>
            </a:r>
          </a:p>
          <a:p>
            <a:endParaRPr lang="en-KR"/>
          </a:p>
          <a:p>
            <a:pPr lvl="2"/>
            <a:endParaRPr lang="en-KR"/>
          </a:p>
          <a:p>
            <a:pPr lvl="1"/>
            <a:endParaRPr lang="en-K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spTree>
    <p:extLst>
      <p:ext uri="{BB962C8B-B14F-4D97-AF65-F5344CB8AC3E}">
        <p14:creationId xmlns:p14="http://schemas.microsoft.com/office/powerpoint/2010/main" val="183347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7541.mp4" descr="IMG_7541.mp4">
            <a:hlinkClick r:id="" action="ppaction://media"/>
            <a:extLst>
              <a:ext uri="{FF2B5EF4-FFF2-40B4-BE49-F238E27FC236}">
                <a16:creationId xmlns:a16="http://schemas.microsoft.com/office/drawing/2014/main" id="{6A713F0C-C91E-E145-8958-8C1074D1EA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008" y="42920"/>
            <a:ext cx="3806907" cy="6772160"/>
          </a:xfrm>
        </p:spPr>
      </p:pic>
      <p:sp>
        <p:nvSpPr>
          <p:cNvPr id="5" name="TextBox 4">
            <a:extLst>
              <a:ext uri="{FF2B5EF4-FFF2-40B4-BE49-F238E27FC236}">
                <a16:creationId xmlns:a16="http://schemas.microsoft.com/office/drawing/2014/main" id="{F375EA1B-CD47-3A4C-9D40-85108820BE29}"/>
              </a:ext>
            </a:extLst>
          </p:cNvPr>
          <p:cNvSpPr txBox="1"/>
          <p:nvPr/>
        </p:nvSpPr>
        <p:spPr>
          <a:xfrm>
            <a:off x="4929352" y="1156138"/>
            <a:ext cx="5192111" cy="923330"/>
          </a:xfrm>
          <a:prstGeom prst="rect">
            <a:avLst/>
          </a:prstGeom>
          <a:noFill/>
        </p:spPr>
        <p:txBody>
          <a:bodyPr wrap="square" rtlCol="0">
            <a:spAutoFit/>
          </a:bodyPr>
          <a:lstStyle/>
          <a:p>
            <a:pPr algn="ctr"/>
            <a:r>
              <a:rPr lang="en-KR"/>
              <a:t>Matching the sky image with known catalog</a:t>
            </a:r>
          </a:p>
          <a:p>
            <a:pPr algn="ctr"/>
            <a:endParaRPr lang="en-KR">
              <a:sym typeface="Wingdings" pitchFamily="2" charset="2"/>
            </a:endParaRPr>
          </a:p>
          <a:p>
            <a:pPr algn="ctr"/>
            <a:r>
              <a:rPr lang="en-KR">
                <a:sym typeface="Wingdings" pitchFamily="2" charset="2"/>
              </a:rPr>
              <a:t>pixel coordinate ⇔ RA/DEC etc</a:t>
            </a:r>
            <a:endParaRPr lang="en-KR"/>
          </a:p>
        </p:txBody>
      </p:sp>
      <p:sp>
        <p:nvSpPr>
          <p:cNvPr id="6" name="TextBox 5">
            <a:extLst>
              <a:ext uri="{FF2B5EF4-FFF2-40B4-BE49-F238E27FC236}">
                <a16:creationId xmlns:a16="http://schemas.microsoft.com/office/drawing/2014/main" id="{2FF9A806-D26B-5A48-9ED7-4A00044C259A}"/>
              </a:ext>
            </a:extLst>
          </p:cNvPr>
          <p:cNvSpPr txBox="1"/>
          <p:nvPr/>
        </p:nvSpPr>
        <p:spPr>
          <a:xfrm>
            <a:off x="5465379" y="4778533"/>
            <a:ext cx="5759669" cy="923330"/>
          </a:xfrm>
          <a:prstGeom prst="rect">
            <a:avLst/>
          </a:prstGeom>
          <a:noFill/>
        </p:spPr>
        <p:txBody>
          <a:bodyPr wrap="square" rtlCol="0">
            <a:spAutoFit/>
          </a:bodyPr>
          <a:lstStyle/>
          <a:p>
            <a:r>
              <a:rPr lang="en-US"/>
              <a:t>Quick Quiz: </a:t>
            </a:r>
          </a:p>
          <a:p>
            <a:r>
              <a:rPr lang="en-US"/>
              <a:t>Stars are point sources.</a:t>
            </a:r>
          </a:p>
          <a:p>
            <a:r>
              <a:rPr lang="en-US"/>
              <a:t>Why are bright stars larger in the image?</a:t>
            </a:r>
            <a:endParaRPr lang="en-KR"/>
          </a:p>
        </p:txBody>
      </p:sp>
      <p:sp>
        <p:nvSpPr>
          <p:cNvPr id="2" name="TextBox 1">
            <a:extLst>
              <a:ext uri="{FF2B5EF4-FFF2-40B4-BE49-F238E27FC236}">
                <a16:creationId xmlns:a16="http://schemas.microsoft.com/office/drawing/2014/main" id="{3E45BB4B-6145-5741-92A8-10BD1636761B}"/>
              </a:ext>
            </a:extLst>
          </p:cNvPr>
          <p:cNvSpPr txBox="1"/>
          <p:nvPr/>
        </p:nvSpPr>
        <p:spPr>
          <a:xfrm>
            <a:off x="5717628" y="2259724"/>
            <a:ext cx="4572000" cy="646331"/>
          </a:xfrm>
          <a:prstGeom prst="rect">
            <a:avLst/>
          </a:prstGeom>
          <a:noFill/>
        </p:spPr>
        <p:txBody>
          <a:bodyPr wrap="square" rtlCol="0">
            <a:spAutoFit/>
          </a:bodyPr>
          <a:lstStyle/>
          <a:p>
            <a:r>
              <a:rPr lang="en-KR"/>
              <a:t>The functional form for this conversion is called </a:t>
            </a:r>
            <a:r>
              <a:rPr lang="en-KR">
                <a:solidFill>
                  <a:srgbClr val="FF0000"/>
                </a:solidFill>
              </a:rPr>
              <a:t>WCS (World Coordinate System)</a:t>
            </a:r>
          </a:p>
        </p:txBody>
      </p:sp>
    </p:spTree>
    <p:extLst>
      <p:ext uri="{BB962C8B-B14F-4D97-AF65-F5344CB8AC3E}">
        <p14:creationId xmlns:p14="http://schemas.microsoft.com/office/powerpoint/2010/main" val="78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28" name="Rectangle 27">
            <a:extLst>
              <a:ext uri="{FF2B5EF4-FFF2-40B4-BE49-F238E27FC236}">
                <a16:creationId xmlns:a16="http://schemas.microsoft.com/office/drawing/2014/main" id="{88DEFDB4-0EE2-4146-B988-B19AFCE1EF79}"/>
              </a:ext>
            </a:extLst>
          </p:cNvPr>
          <p:cNvSpPr/>
          <p:nvPr/>
        </p:nvSpPr>
        <p:spPr>
          <a:xfrm>
            <a:off x="886691" y="6483584"/>
            <a:ext cx="6096000" cy="261610"/>
          </a:xfrm>
          <a:prstGeom prst="rect">
            <a:avLst/>
          </a:prstGeom>
        </p:spPr>
        <p:txBody>
          <a:bodyPr>
            <a:spAutoFit/>
          </a:bodyPr>
          <a:lstStyle/>
          <a:p>
            <a:r>
              <a:rPr lang="en-US" sz="1050">
                <a:hlinkClick r:id="rId4"/>
              </a:rPr>
              <a:t>https://www.atnf.csiro.au/people/mcalabre/WCS/Intro/WCS02.html</a:t>
            </a:r>
            <a:endParaRPr lang="en-KR" sz="1050"/>
          </a:p>
        </p:txBody>
      </p:sp>
    </p:spTree>
    <p:extLst>
      <p:ext uri="{BB962C8B-B14F-4D97-AF65-F5344CB8AC3E}">
        <p14:creationId xmlns:p14="http://schemas.microsoft.com/office/powerpoint/2010/main" val="353199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CD955-6F42-EB45-851B-ECD7B2F3AB56}"/>
              </a:ext>
            </a:extLst>
          </p:cNvPr>
          <p:cNvSpPr>
            <a:spLocks noGrp="1"/>
          </p:cNvSpPr>
          <p:nvPr>
            <p:ph idx="1"/>
          </p:nvPr>
        </p:nvSpPr>
        <p:spPr/>
        <p:txBody>
          <a:bodyPr/>
          <a:lstStyle/>
          <a:p>
            <a:r>
              <a:rPr lang="en-KR"/>
              <a:t>Header contains information.</a:t>
            </a:r>
          </a:p>
        </p:txBody>
      </p:sp>
      <p:sp>
        <p:nvSpPr>
          <p:cNvPr id="3" name="Title 2">
            <a:extLst>
              <a:ext uri="{FF2B5EF4-FFF2-40B4-BE49-F238E27FC236}">
                <a16:creationId xmlns:a16="http://schemas.microsoft.com/office/drawing/2014/main" id="{E95D30CE-1DE4-6A48-8194-4DF711672C8F}"/>
              </a:ext>
            </a:extLst>
          </p:cNvPr>
          <p:cNvSpPr>
            <a:spLocks noGrp="1"/>
          </p:cNvSpPr>
          <p:nvPr>
            <p:ph type="title"/>
          </p:nvPr>
        </p:nvSpPr>
        <p:spPr/>
        <p:txBody>
          <a:bodyPr>
            <a:normAutofit fontScale="90000"/>
          </a:bodyPr>
          <a:lstStyle/>
          <a:p>
            <a:r>
              <a:rPr lang="en-KR"/>
              <a:t>WCS basics</a:t>
            </a:r>
          </a:p>
        </p:txBody>
      </p:sp>
      <p:pic>
        <p:nvPicPr>
          <p:cNvPr id="4" name="Picture 3">
            <a:extLst>
              <a:ext uri="{FF2B5EF4-FFF2-40B4-BE49-F238E27FC236}">
                <a16:creationId xmlns:a16="http://schemas.microsoft.com/office/drawing/2014/main" id="{61E3404F-7CF8-6A45-A446-E06413BAE1A1}"/>
              </a:ext>
            </a:extLst>
          </p:cNvPr>
          <p:cNvPicPr>
            <a:picLocks noChangeAspect="1"/>
          </p:cNvPicPr>
          <p:nvPr/>
        </p:nvPicPr>
        <p:blipFill>
          <a:blip r:embed="rId2"/>
          <a:stretch>
            <a:fillRect/>
          </a:stretch>
        </p:blipFill>
        <p:spPr>
          <a:xfrm>
            <a:off x="194584" y="1377383"/>
            <a:ext cx="5398694" cy="5187177"/>
          </a:xfrm>
          <a:prstGeom prst="rect">
            <a:avLst/>
          </a:prstGeom>
          <a:solidFill>
            <a:schemeClr val="tx1"/>
          </a:solidFill>
        </p:spPr>
      </p:pic>
      <p:sp>
        <p:nvSpPr>
          <p:cNvPr id="6" name="TextBox 5">
            <a:extLst>
              <a:ext uri="{FF2B5EF4-FFF2-40B4-BE49-F238E27FC236}">
                <a16:creationId xmlns:a16="http://schemas.microsoft.com/office/drawing/2014/main" id="{DCC91682-ABBB-EC4F-BC04-F420423E43BA}"/>
              </a:ext>
            </a:extLst>
          </p:cNvPr>
          <p:cNvSpPr txBox="1"/>
          <p:nvPr/>
        </p:nvSpPr>
        <p:spPr>
          <a:xfrm>
            <a:off x="6096000" y="1377383"/>
            <a:ext cx="4401787" cy="369332"/>
          </a:xfrm>
          <a:prstGeom prst="rect">
            <a:avLst/>
          </a:prstGeom>
          <a:noFill/>
        </p:spPr>
        <p:txBody>
          <a:bodyPr wrap="square" rtlCol="0">
            <a:spAutoFit/>
          </a:bodyPr>
          <a:lstStyle/>
          <a:p>
            <a:r>
              <a:rPr lang="en-KR"/>
              <a:t>e.g.,</a:t>
            </a:r>
          </a:p>
        </p:txBody>
      </p:sp>
      <p:pic>
        <p:nvPicPr>
          <p:cNvPr id="7" name="Picture 6">
            <a:extLst>
              <a:ext uri="{FF2B5EF4-FFF2-40B4-BE49-F238E27FC236}">
                <a16:creationId xmlns:a16="http://schemas.microsoft.com/office/drawing/2014/main" id="{D677EAEA-E5AA-4243-9A4B-CB1F98971030}"/>
              </a:ext>
            </a:extLst>
          </p:cNvPr>
          <p:cNvPicPr>
            <a:picLocks noChangeAspect="1"/>
          </p:cNvPicPr>
          <p:nvPr/>
        </p:nvPicPr>
        <p:blipFill>
          <a:blip r:embed="rId3"/>
          <a:stretch>
            <a:fillRect/>
          </a:stretch>
        </p:blipFill>
        <p:spPr>
          <a:xfrm>
            <a:off x="6353996" y="1925991"/>
            <a:ext cx="4973123" cy="1356306"/>
          </a:xfrm>
          <a:prstGeom prst="rect">
            <a:avLst/>
          </a:prstGeom>
        </p:spPr>
      </p:pic>
      <p:sp>
        <p:nvSpPr>
          <p:cNvPr id="10" name="TextBox 9">
            <a:extLst>
              <a:ext uri="{FF2B5EF4-FFF2-40B4-BE49-F238E27FC236}">
                <a16:creationId xmlns:a16="http://schemas.microsoft.com/office/drawing/2014/main" id="{7EC271D5-33BD-D043-99E8-9ECE547157AB}"/>
              </a:ext>
            </a:extLst>
          </p:cNvPr>
          <p:cNvSpPr txBox="1"/>
          <p:nvPr/>
        </p:nvSpPr>
        <p:spPr>
          <a:xfrm>
            <a:off x="6034024" y="5113604"/>
            <a:ext cx="2806533" cy="1477328"/>
          </a:xfrm>
          <a:prstGeom prst="rect">
            <a:avLst/>
          </a:prstGeom>
          <a:noFill/>
        </p:spPr>
        <p:txBody>
          <a:bodyPr wrap="square" rtlCol="0">
            <a:spAutoFit/>
          </a:bodyPr>
          <a:lstStyle/>
          <a:p>
            <a:r>
              <a:rPr lang="en-KR">
                <a:latin typeface="Consolas" panose="020B0609020204030204" pitchFamily="49" charset="0"/>
                <a:cs typeface="Consolas" panose="020B0609020204030204" pitchFamily="49" charset="0"/>
              </a:rPr>
              <a:t>CTYPE1 = 'RA--TAN'</a:t>
            </a:r>
          </a:p>
          <a:p>
            <a:r>
              <a:rPr lang="en-KR">
                <a:latin typeface="Consolas" panose="020B0609020204030204" pitchFamily="49" charset="0"/>
                <a:cs typeface="Consolas" panose="020B0609020204030204" pitchFamily="49" charset="0"/>
              </a:rPr>
              <a:t>CTYPE2 = 'DEC-TAN'</a:t>
            </a:r>
          </a:p>
          <a:p>
            <a:r>
              <a:rPr lang="en-KR">
                <a:latin typeface="Consolas" panose="020B0609020204030204" pitchFamily="49" charset="0"/>
                <a:cs typeface="Consolas" panose="020B0609020204030204" pitchFamily="49" charset="0"/>
              </a:rPr>
              <a:t>CUNIT1 = 'deg'</a:t>
            </a:r>
          </a:p>
          <a:p>
            <a:r>
              <a:rPr lang="en-KR">
                <a:latin typeface="Consolas" panose="020B0609020204030204" pitchFamily="49" charset="0"/>
                <a:cs typeface="Consolas" panose="020B0609020204030204" pitchFamily="49" charset="0"/>
              </a:rPr>
              <a:t>CUNIT2 = 'deg'</a:t>
            </a:r>
          </a:p>
          <a:p>
            <a:endParaRPr lang="en-KR">
              <a:latin typeface="Consolas" panose="020B0609020204030204" pitchFamily="49" charset="0"/>
              <a:cs typeface="Consolas" panose="020B0609020204030204" pitchFamily="49" charset="0"/>
            </a:endParaRPr>
          </a:p>
        </p:txBody>
      </p:sp>
      <p:grpSp>
        <p:nvGrpSpPr>
          <p:cNvPr id="13" name="Group 12">
            <a:extLst>
              <a:ext uri="{FF2B5EF4-FFF2-40B4-BE49-F238E27FC236}">
                <a16:creationId xmlns:a16="http://schemas.microsoft.com/office/drawing/2014/main" id="{33D06613-0A5C-354E-A8D5-37A2BFCA5419}"/>
              </a:ext>
            </a:extLst>
          </p:cNvPr>
          <p:cNvGrpSpPr/>
          <p:nvPr/>
        </p:nvGrpSpPr>
        <p:grpSpPr>
          <a:xfrm>
            <a:off x="5759702" y="3168647"/>
            <a:ext cx="2806533" cy="1057870"/>
            <a:chOff x="5915892" y="3147890"/>
            <a:chExt cx="2806533" cy="1057870"/>
          </a:xfrm>
        </p:grpSpPr>
        <p:sp>
          <p:nvSpPr>
            <p:cNvPr id="9" name="TextBox 8">
              <a:extLst>
                <a:ext uri="{FF2B5EF4-FFF2-40B4-BE49-F238E27FC236}">
                  <a16:creationId xmlns:a16="http://schemas.microsoft.com/office/drawing/2014/main" id="{0D800B04-5D49-BB4C-958D-AD26DE41C92A}"/>
                </a:ext>
              </a:extLst>
            </p:cNvPr>
            <p:cNvSpPr txBox="1"/>
            <p:nvPr/>
          </p:nvSpPr>
          <p:spPr>
            <a:xfrm>
              <a:off x="5915892" y="3559429"/>
              <a:ext cx="2806533" cy="646331"/>
            </a:xfrm>
            <a:prstGeom prst="rect">
              <a:avLst/>
            </a:prstGeom>
            <a:noFill/>
          </p:spPr>
          <p:txBody>
            <a:bodyPr wrap="square" rtlCol="0">
              <a:spAutoFit/>
            </a:bodyPr>
            <a:lstStyle/>
            <a:p>
              <a:pPr algn="ctr"/>
              <a:r>
                <a:rPr lang="en-KR">
                  <a:latin typeface="Consolas" panose="020B0609020204030204" pitchFamily="49" charset="0"/>
                  <a:cs typeface="Consolas" panose="020B0609020204030204" pitchFamily="49" charset="0"/>
                </a:rPr>
                <a:t>CRVAL1 CRVAL2</a:t>
              </a:r>
            </a:p>
            <a:p>
              <a:pPr algn="ctr"/>
              <a:r>
                <a:rPr lang="en-KR">
                  <a:latin typeface="+mj-lt"/>
                  <a:cs typeface="Consolas" panose="020B0609020204030204" pitchFamily="49" charset="0"/>
                </a:rPr>
                <a:t>(coordinate reference value)</a:t>
              </a:r>
            </a:p>
          </p:txBody>
        </p:sp>
        <p:cxnSp>
          <p:nvCxnSpPr>
            <p:cNvPr id="12" name="Straight Arrow Connector 11">
              <a:extLst>
                <a:ext uri="{FF2B5EF4-FFF2-40B4-BE49-F238E27FC236}">
                  <a16:creationId xmlns:a16="http://schemas.microsoft.com/office/drawing/2014/main" id="{672AF9A5-D2B6-FD45-9C78-4D1E3D687430}"/>
                </a:ext>
              </a:extLst>
            </p:cNvPr>
            <p:cNvCxnSpPr>
              <a:stCxn id="9" idx="0"/>
            </p:cNvCxnSpPr>
            <p:nvPr/>
          </p:nvCxnSpPr>
          <p:spPr>
            <a:xfrm flipV="1">
              <a:off x="7319159" y="3147890"/>
              <a:ext cx="0" cy="411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A157200-5D51-854C-8234-552B8F9D8318}"/>
              </a:ext>
            </a:extLst>
          </p:cNvPr>
          <p:cNvGrpSpPr/>
          <p:nvPr/>
        </p:nvGrpSpPr>
        <p:grpSpPr>
          <a:xfrm>
            <a:off x="7691254" y="743638"/>
            <a:ext cx="2806533" cy="1182353"/>
            <a:chOff x="5915892" y="3559429"/>
            <a:chExt cx="2806533" cy="1182353"/>
          </a:xfrm>
        </p:grpSpPr>
        <p:sp>
          <p:nvSpPr>
            <p:cNvPr id="15" name="TextBox 14">
              <a:extLst>
                <a:ext uri="{FF2B5EF4-FFF2-40B4-BE49-F238E27FC236}">
                  <a16:creationId xmlns:a16="http://schemas.microsoft.com/office/drawing/2014/main" id="{DD9062C5-677C-2847-8329-DEA0FE53C200}"/>
                </a:ext>
              </a:extLst>
            </p:cNvPr>
            <p:cNvSpPr txBox="1"/>
            <p:nvPr/>
          </p:nvSpPr>
          <p:spPr>
            <a:xfrm>
              <a:off x="5915892" y="3559429"/>
              <a:ext cx="2806533" cy="646331"/>
            </a:xfrm>
            <a:prstGeom prst="rect">
              <a:avLst/>
            </a:prstGeom>
            <a:noFill/>
          </p:spPr>
          <p:txBody>
            <a:bodyPr wrap="square" rtlCol="0">
              <a:spAutoFit/>
            </a:bodyPr>
            <a:lstStyle/>
            <a:p>
              <a:pPr algn="ctr"/>
              <a:r>
                <a:rPr lang="en-KR">
                  <a:solidFill>
                    <a:schemeClr val="accent5"/>
                  </a:solidFill>
                  <a:latin typeface="Consolas" panose="020B0609020204030204" pitchFamily="49" charset="0"/>
                  <a:cs typeface="Consolas" panose="020B0609020204030204" pitchFamily="49" charset="0"/>
                </a:rPr>
                <a:t>CRPIX1 CRPIX2</a:t>
              </a:r>
            </a:p>
            <a:p>
              <a:pPr algn="ctr"/>
              <a:r>
                <a:rPr lang="en-KR">
                  <a:solidFill>
                    <a:schemeClr val="accent5"/>
                  </a:solidFill>
                  <a:latin typeface="+mj-lt"/>
                  <a:cs typeface="Consolas" panose="020B0609020204030204" pitchFamily="49" charset="0"/>
                </a:rPr>
                <a:t>(coordinate reference pixel)</a:t>
              </a:r>
            </a:p>
          </p:txBody>
        </p:sp>
        <p:cxnSp>
          <p:nvCxnSpPr>
            <p:cNvPr id="16" name="Straight Arrow Connector 15">
              <a:extLst>
                <a:ext uri="{FF2B5EF4-FFF2-40B4-BE49-F238E27FC236}">
                  <a16:creationId xmlns:a16="http://schemas.microsoft.com/office/drawing/2014/main" id="{65CDE408-83F8-2A41-9414-B451DF4016D5}"/>
                </a:ext>
              </a:extLst>
            </p:cNvPr>
            <p:cNvCxnSpPr>
              <a:cxnSpLocks/>
            </p:cNvCxnSpPr>
            <p:nvPr/>
          </p:nvCxnSpPr>
          <p:spPr>
            <a:xfrm>
              <a:off x="7319158" y="4282379"/>
              <a:ext cx="0" cy="459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012B3B8-A47A-1C4B-B874-644B61A9F9FE}"/>
              </a:ext>
            </a:extLst>
          </p:cNvPr>
          <p:cNvGrpSpPr/>
          <p:nvPr/>
        </p:nvGrpSpPr>
        <p:grpSpPr>
          <a:xfrm>
            <a:off x="8343406" y="3283388"/>
            <a:ext cx="2806533" cy="1611867"/>
            <a:chOff x="8736449" y="2991009"/>
            <a:chExt cx="2806533" cy="1611867"/>
          </a:xfrm>
        </p:grpSpPr>
        <p:sp>
          <p:nvSpPr>
            <p:cNvPr id="19" name="TextBox 18">
              <a:extLst>
                <a:ext uri="{FF2B5EF4-FFF2-40B4-BE49-F238E27FC236}">
                  <a16:creationId xmlns:a16="http://schemas.microsoft.com/office/drawing/2014/main" id="{0B39AFBA-2634-9F46-905E-421F2D3D25F4}"/>
                </a:ext>
              </a:extLst>
            </p:cNvPr>
            <p:cNvSpPr txBox="1"/>
            <p:nvPr/>
          </p:nvSpPr>
          <p:spPr>
            <a:xfrm>
              <a:off x="8736449" y="3402547"/>
              <a:ext cx="2806533" cy="1200329"/>
            </a:xfrm>
            <a:prstGeom prst="rect">
              <a:avLst/>
            </a:prstGeom>
            <a:noFill/>
          </p:spPr>
          <p:txBody>
            <a:bodyPr wrap="square" rtlCol="0">
              <a:spAutoFit/>
            </a:bodyPr>
            <a:lstStyle/>
            <a:p>
              <a:pPr algn="ctr"/>
              <a:r>
                <a:rPr lang="en-KR">
                  <a:solidFill>
                    <a:srgbClr val="7030A0"/>
                  </a:solidFill>
                  <a:latin typeface="Consolas" panose="020B0609020204030204" pitchFamily="49" charset="0"/>
                  <a:cs typeface="Consolas" panose="020B0609020204030204" pitchFamily="49" charset="0"/>
                </a:rPr>
                <a:t>CDi_j</a:t>
              </a:r>
            </a:p>
            <a:p>
              <a:pPr algn="ctr"/>
              <a:r>
                <a:rPr lang="en-KR">
                  <a:solidFill>
                    <a:srgbClr val="7030A0"/>
                  </a:solidFill>
                  <a:latin typeface="+mj-lt"/>
                  <a:cs typeface="Consolas" panose="020B0609020204030204" pitchFamily="49" charset="0"/>
                </a:rPr>
                <a:t>Coordinate Description matrix component </a:t>
              </a:r>
            </a:p>
            <a:p>
              <a:pPr algn="ctr"/>
              <a:r>
                <a:rPr lang="en-KR">
                  <a:solidFill>
                    <a:srgbClr val="7030A0"/>
                  </a:solidFill>
                  <a:latin typeface="+mj-lt"/>
                  <a:cs typeface="Consolas" panose="020B0609020204030204" pitchFamily="49" charset="0"/>
                </a:rPr>
                <a:t>i (RA/DEC), j (x/y)</a:t>
              </a:r>
            </a:p>
          </p:txBody>
        </p:sp>
        <p:cxnSp>
          <p:nvCxnSpPr>
            <p:cNvPr id="20" name="Straight Arrow Connector 19">
              <a:extLst>
                <a:ext uri="{FF2B5EF4-FFF2-40B4-BE49-F238E27FC236}">
                  <a16:creationId xmlns:a16="http://schemas.microsoft.com/office/drawing/2014/main" id="{2E51A764-0EC4-1142-8124-DF2B931946D0}"/>
                </a:ext>
              </a:extLst>
            </p:cNvPr>
            <p:cNvCxnSpPr>
              <a:stCxn id="19" idx="0"/>
            </p:cNvCxnSpPr>
            <p:nvPr/>
          </p:nvCxnSpPr>
          <p:spPr>
            <a:xfrm flipV="1">
              <a:off x="10139716" y="2991009"/>
              <a:ext cx="0" cy="4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5FEF16A6-40EB-A749-B22C-B3E497F58377}"/>
              </a:ext>
            </a:extLst>
          </p:cNvPr>
          <p:cNvSpPr/>
          <p:nvPr/>
        </p:nvSpPr>
        <p:spPr>
          <a:xfrm>
            <a:off x="7032339" y="1984879"/>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2" name="Oval 21">
            <a:extLst>
              <a:ext uri="{FF2B5EF4-FFF2-40B4-BE49-F238E27FC236}">
                <a16:creationId xmlns:a16="http://schemas.microsoft.com/office/drawing/2014/main" id="{38B3A4E4-0DDC-504E-82E6-D5977832E8EE}"/>
              </a:ext>
            </a:extLst>
          </p:cNvPr>
          <p:cNvSpPr/>
          <p:nvPr/>
        </p:nvSpPr>
        <p:spPr>
          <a:xfrm>
            <a:off x="6944348" y="2732195"/>
            <a:ext cx="437240" cy="41563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Oval 22">
            <a:extLst>
              <a:ext uri="{FF2B5EF4-FFF2-40B4-BE49-F238E27FC236}">
                <a16:creationId xmlns:a16="http://schemas.microsoft.com/office/drawing/2014/main" id="{D422022B-B856-EB4C-8850-D49D97771983}"/>
              </a:ext>
            </a:extLst>
          </p:cNvPr>
          <p:cNvSpPr/>
          <p:nvPr/>
        </p:nvSpPr>
        <p:spPr>
          <a:xfrm>
            <a:off x="8840557" y="202895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Oval 23">
            <a:extLst>
              <a:ext uri="{FF2B5EF4-FFF2-40B4-BE49-F238E27FC236}">
                <a16:creationId xmlns:a16="http://schemas.microsoft.com/office/drawing/2014/main" id="{202EB5CE-C770-0246-AC9B-DC16E4CC9808}"/>
              </a:ext>
            </a:extLst>
          </p:cNvPr>
          <p:cNvSpPr/>
          <p:nvPr/>
        </p:nvSpPr>
        <p:spPr>
          <a:xfrm>
            <a:off x="8698493" y="2724860"/>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5" name="Oval 24">
            <a:extLst>
              <a:ext uri="{FF2B5EF4-FFF2-40B4-BE49-F238E27FC236}">
                <a16:creationId xmlns:a16="http://schemas.microsoft.com/office/drawing/2014/main" id="{5C88F90B-5AF4-0B4D-B7D9-DDBBA8264748}"/>
              </a:ext>
            </a:extLst>
          </p:cNvPr>
          <p:cNvSpPr/>
          <p:nvPr/>
        </p:nvSpPr>
        <p:spPr>
          <a:xfrm>
            <a:off x="10660753" y="2002232"/>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6" name="Oval 25">
            <a:extLst>
              <a:ext uri="{FF2B5EF4-FFF2-40B4-BE49-F238E27FC236}">
                <a16:creationId xmlns:a16="http://schemas.microsoft.com/office/drawing/2014/main" id="{93953952-0C4A-0C4A-94ED-68E88F0BCD78}"/>
              </a:ext>
            </a:extLst>
          </p:cNvPr>
          <p:cNvSpPr/>
          <p:nvPr/>
        </p:nvSpPr>
        <p:spPr>
          <a:xfrm>
            <a:off x="10497787" y="2730285"/>
            <a:ext cx="437240" cy="415636"/>
          </a:xfrm>
          <a:prstGeom prst="ellipse">
            <a:avLst/>
          </a:prstGeom>
          <a:solidFill>
            <a:srgbClr val="92D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7" name="Oval 26">
            <a:extLst>
              <a:ext uri="{FF2B5EF4-FFF2-40B4-BE49-F238E27FC236}">
                <a16:creationId xmlns:a16="http://schemas.microsoft.com/office/drawing/2014/main" id="{3269C043-2B3D-9C49-AB47-D430A976FFFF}"/>
              </a:ext>
            </a:extLst>
          </p:cNvPr>
          <p:cNvSpPr/>
          <p:nvPr/>
        </p:nvSpPr>
        <p:spPr>
          <a:xfrm>
            <a:off x="7782611" y="192489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Oval 27">
            <a:extLst>
              <a:ext uri="{FF2B5EF4-FFF2-40B4-BE49-F238E27FC236}">
                <a16:creationId xmlns:a16="http://schemas.microsoft.com/office/drawing/2014/main" id="{D6B6C922-8D8D-CC45-93D2-A66D986A3108}"/>
              </a:ext>
            </a:extLst>
          </p:cNvPr>
          <p:cNvSpPr/>
          <p:nvPr/>
        </p:nvSpPr>
        <p:spPr>
          <a:xfrm>
            <a:off x="7691254" y="2672367"/>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Oval 28">
            <a:extLst>
              <a:ext uri="{FF2B5EF4-FFF2-40B4-BE49-F238E27FC236}">
                <a16:creationId xmlns:a16="http://schemas.microsoft.com/office/drawing/2014/main" id="{F39E75FE-761D-F347-89EF-907C5F57B482}"/>
              </a:ext>
            </a:extLst>
          </p:cNvPr>
          <p:cNvSpPr/>
          <p:nvPr/>
        </p:nvSpPr>
        <p:spPr>
          <a:xfrm>
            <a:off x="9676202" y="1984879"/>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0" name="Oval 29">
            <a:extLst>
              <a:ext uri="{FF2B5EF4-FFF2-40B4-BE49-F238E27FC236}">
                <a16:creationId xmlns:a16="http://schemas.microsoft.com/office/drawing/2014/main" id="{E5D30CA0-65E2-FE41-B23B-238C4A463F92}"/>
              </a:ext>
            </a:extLst>
          </p:cNvPr>
          <p:cNvSpPr/>
          <p:nvPr/>
        </p:nvSpPr>
        <p:spPr>
          <a:xfrm>
            <a:off x="9549481" y="2656262"/>
            <a:ext cx="447679" cy="519691"/>
          </a:xfrm>
          <a:prstGeom prst="ellipse">
            <a:avLst/>
          </a:prstGeom>
          <a:solidFill>
            <a:srgbClr val="7030A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350831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D3A2F3-FD1E-C743-A9D9-E3BB1E6CC3A2}"/>
              </a:ext>
            </a:extLst>
          </p:cNvPr>
          <p:cNvSpPr>
            <a:spLocks noGrp="1"/>
          </p:cNvSpPr>
          <p:nvPr>
            <p:ph idx="1"/>
          </p:nvPr>
        </p:nvSpPr>
        <p:spPr/>
        <p:txBody>
          <a:bodyPr/>
          <a:lstStyle/>
          <a:p>
            <a:r>
              <a:rPr lang="en-KR"/>
              <a:t>Once user provide an astronomical image, finds RA/DEC information</a:t>
            </a:r>
          </a:p>
        </p:txBody>
      </p:sp>
      <p:sp>
        <p:nvSpPr>
          <p:cNvPr id="3" name="Title 2">
            <a:extLst>
              <a:ext uri="{FF2B5EF4-FFF2-40B4-BE49-F238E27FC236}">
                <a16:creationId xmlns:a16="http://schemas.microsoft.com/office/drawing/2014/main" id="{7B81BEF2-2594-4D49-A1B9-BC79C90AA451}"/>
              </a:ext>
            </a:extLst>
          </p:cNvPr>
          <p:cNvSpPr>
            <a:spLocks noGrp="1"/>
          </p:cNvSpPr>
          <p:nvPr>
            <p:ph type="title"/>
          </p:nvPr>
        </p:nvSpPr>
        <p:spPr/>
        <p:txBody>
          <a:bodyPr>
            <a:normAutofit fontScale="90000"/>
          </a:bodyPr>
          <a:lstStyle/>
          <a:p>
            <a:r>
              <a:rPr lang="en-US" altLang="ko-KR"/>
              <a:t>astrometry.net</a:t>
            </a:r>
            <a:endParaRPr lang="en-KR"/>
          </a:p>
        </p:txBody>
      </p:sp>
      <p:pic>
        <p:nvPicPr>
          <p:cNvPr id="4" name="Picture 3">
            <a:extLst>
              <a:ext uri="{FF2B5EF4-FFF2-40B4-BE49-F238E27FC236}">
                <a16:creationId xmlns:a16="http://schemas.microsoft.com/office/drawing/2014/main" id="{6B67EDBF-61CF-F248-99D2-EAA0FEF6283B}"/>
              </a:ext>
            </a:extLst>
          </p:cNvPr>
          <p:cNvPicPr>
            <a:picLocks noChangeAspect="1"/>
          </p:cNvPicPr>
          <p:nvPr/>
        </p:nvPicPr>
        <p:blipFill>
          <a:blip r:embed="rId3"/>
          <a:stretch>
            <a:fillRect/>
          </a:stretch>
        </p:blipFill>
        <p:spPr>
          <a:xfrm>
            <a:off x="182179" y="1618593"/>
            <a:ext cx="6475798" cy="4381282"/>
          </a:xfrm>
          <a:prstGeom prst="rect">
            <a:avLst/>
          </a:prstGeom>
        </p:spPr>
      </p:pic>
      <p:sp>
        <p:nvSpPr>
          <p:cNvPr id="6" name="TextBox 5">
            <a:extLst>
              <a:ext uri="{FF2B5EF4-FFF2-40B4-BE49-F238E27FC236}">
                <a16:creationId xmlns:a16="http://schemas.microsoft.com/office/drawing/2014/main" id="{680FF450-DAF2-8D42-846A-4139566B8FE8}"/>
              </a:ext>
            </a:extLst>
          </p:cNvPr>
          <p:cNvSpPr txBox="1"/>
          <p:nvPr/>
        </p:nvSpPr>
        <p:spPr>
          <a:xfrm>
            <a:off x="9890830" y="702062"/>
            <a:ext cx="2139572" cy="738664"/>
          </a:xfrm>
          <a:prstGeom prst="rect">
            <a:avLst/>
          </a:prstGeom>
          <a:noFill/>
        </p:spPr>
        <p:txBody>
          <a:bodyPr wrap="square" rtlCol="0">
            <a:spAutoFit/>
          </a:bodyPr>
          <a:lstStyle/>
          <a:p>
            <a:r>
              <a:rPr lang="en-KR" sz="1400"/>
              <a:t>open in DS9, you see </a:t>
            </a:r>
            <a:r>
              <a:rPr lang="el-GR" sz="1400"/>
              <a:t>α, δ</a:t>
            </a:r>
            <a:r>
              <a:rPr lang="en-US" sz="1400"/>
              <a:t> (you can try galactic, ecliptic, etc)</a:t>
            </a:r>
            <a:endParaRPr lang="en-KR" sz="1400"/>
          </a:p>
        </p:txBody>
      </p:sp>
      <p:sp>
        <p:nvSpPr>
          <p:cNvPr id="7" name="Rectangle 6">
            <a:extLst>
              <a:ext uri="{FF2B5EF4-FFF2-40B4-BE49-F238E27FC236}">
                <a16:creationId xmlns:a16="http://schemas.microsoft.com/office/drawing/2014/main" id="{CBA9C1FD-11E3-C34B-935D-B6BB1F3F432B}"/>
              </a:ext>
            </a:extLst>
          </p:cNvPr>
          <p:cNvSpPr/>
          <p:nvPr/>
        </p:nvSpPr>
        <p:spPr>
          <a:xfrm>
            <a:off x="110775" y="5999875"/>
            <a:ext cx="6096000" cy="261610"/>
          </a:xfrm>
          <a:prstGeom prst="rect">
            <a:avLst/>
          </a:prstGeom>
        </p:spPr>
        <p:txBody>
          <a:bodyPr>
            <a:spAutoFit/>
          </a:bodyPr>
          <a:lstStyle/>
          <a:p>
            <a:r>
              <a:rPr lang="en-US" sz="1050">
                <a:hlinkClick r:id="rId4"/>
              </a:rPr>
              <a:t>http://nova.astrometry.net/user_images/1569047#annotated</a:t>
            </a:r>
            <a:endParaRPr lang="en-KR" sz="1050"/>
          </a:p>
        </p:txBody>
      </p:sp>
      <p:sp>
        <p:nvSpPr>
          <p:cNvPr id="8" name="Rectangle 7">
            <a:extLst>
              <a:ext uri="{FF2B5EF4-FFF2-40B4-BE49-F238E27FC236}">
                <a16:creationId xmlns:a16="http://schemas.microsoft.com/office/drawing/2014/main" id="{D67F2C7B-E817-3242-AEEF-41A161328FE8}"/>
              </a:ext>
            </a:extLst>
          </p:cNvPr>
          <p:cNvSpPr/>
          <p:nvPr/>
        </p:nvSpPr>
        <p:spPr>
          <a:xfrm>
            <a:off x="4630667" y="104652"/>
            <a:ext cx="3540265" cy="369332"/>
          </a:xfrm>
          <a:prstGeom prst="rect">
            <a:avLst/>
          </a:prstGeom>
        </p:spPr>
        <p:txBody>
          <a:bodyPr wrap="none">
            <a:spAutoFit/>
          </a:bodyPr>
          <a:lstStyle/>
          <a:p>
            <a:r>
              <a:rPr lang="en-US">
                <a:hlinkClick r:id="rId5"/>
              </a:rPr>
              <a:t>http://nova.astrometry.net/upload</a:t>
            </a:r>
            <a:endParaRPr lang="en-KR"/>
          </a:p>
        </p:txBody>
      </p:sp>
    </p:spTree>
    <p:extLst>
      <p:ext uri="{BB962C8B-B14F-4D97-AF65-F5344CB8AC3E}">
        <p14:creationId xmlns:p14="http://schemas.microsoft.com/office/powerpoint/2010/main" val="1459296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8F501-19F4-EE4B-A0DF-982F8D8D8ED8}"/>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78FF943E-4F0A-1743-8298-4F9FC3521A93}"/>
              </a:ext>
            </a:extLst>
          </p:cNvPr>
          <p:cNvPicPr>
            <a:picLocks noChangeAspect="1"/>
          </p:cNvPicPr>
          <p:nvPr/>
        </p:nvPicPr>
        <p:blipFill rotWithShape="1">
          <a:blip r:embed="rId2"/>
          <a:srcRect b="56322"/>
          <a:stretch/>
        </p:blipFill>
        <p:spPr>
          <a:xfrm>
            <a:off x="0" y="977462"/>
            <a:ext cx="7703717" cy="2995448"/>
          </a:xfrm>
          <a:prstGeom prst="rect">
            <a:avLst/>
          </a:prstGeom>
        </p:spPr>
      </p:pic>
      <p:sp>
        <p:nvSpPr>
          <p:cNvPr id="5" name="Right Arrow 4">
            <a:extLst>
              <a:ext uri="{FF2B5EF4-FFF2-40B4-BE49-F238E27FC236}">
                <a16:creationId xmlns:a16="http://schemas.microsoft.com/office/drawing/2014/main" id="{7F0F36E8-C2EA-654A-846F-8D02E71E43CB}"/>
              </a:ext>
            </a:extLst>
          </p:cNvPr>
          <p:cNvSpPr/>
          <p:nvPr/>
        </p:nvSpPr>
        <p:spPr>
          <a:xfrm>
            <a:off x="2049151" y="1250731"/>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TextBox 5">
            <a:extLst>
              <a:ext uri="{FF2B5EF4-FFF2-40B4-BE49-F238E27FC236}">
                <a16:creationId xmlns:a16="http://schemas.microsoft.com/office/drawing/2014/main" id="{BDA0DB68-C9A4-C440-B2C5-F4828F13D021}"/>
              </a:ext>
            </a:extLst>
          </p:cNvPr>
          <p:cNvSpPr txBox="1"/>
          <p:nvPr/>
        </p:nvSpPr>
        <p:spPr>
          <a:xfrm>
            <a:off x="262392" y="1145012"/>
            <a:ext cx="2427890" cy="369332"/>
          </a:xfrm>
          <a:prstGeom prst="rect">
            <a:avLst/>
          </a:prstGeom>
          <a:noFill/>
        </p:spPr>
        <p:txBody>
          <a:bodyPr wrap="square" rtlCol="0">
            <a:spAutoFit/>
          </a:bodyPr>
          <a:lstStyle/>
          <a:p>
            <a:r>
              <a:rPr lang="en-KR">
                <a:solidFill>
                  <a:srgbClr val="FF0000"/>
                </a:solidFill>
              </a:rPr>
              <a:t>choose your file</a:t>
            </a:r>
          </a:p>
        </p:txBody>
      </p:sp>
      <p:sp>
        <p:nvSpPr>
          <p:cNvPr id="7" name="TextBox 6">
            <a:extLst>
              <a:ext uri="{FF2B5EF4-FFF2-40B4-BE49-F238E27FC236}">
                <a16:creationId xmlns:a16="http://schemas.microsoft.com/office/drawing/2014/main" id="{B971909E-D240-2649-86C0-290E1C13CBCB}"/>
              </a:ext>
            </a:extLst>
          </p:cNvPr>
          <p:cNvSpPr txBox="1"/>
          <p:nvPr/>
        </p:nvSpPr>
        <p:spPr>
          <a:xfrm>
            <a:off x="1476337" y="3095721"/>
            <a:ext cx="856594" cy="369332"/>
          </a:xfrm>
          <a:prstGeom prst="rect">
            <a:avLst/>
          </a:prstGeom>
          <a:noFill/>
        </p:spPr>
        <p:txBody>
          <a:bodyPr wrap="square" rtlCol="0">
            <a:spAutoFit/>
          </a:bodyPr>
          <a:lstStyle/>
          <a:p>
            <a:r>
              <a:rPr lang="en-KR">
                <a:solidFill>
                  <a:srgbClr val="FF0000"/>
                </a:solidFill>
              </a:rPr>
              <a:t>click</a:t>
            </a:r>
          </a:p>
        </p:txBody>
      </p:sp>
      <p:sp>
        <p:nvSpPr>
          <p:cNvPr id="8" name="Right Arrow 7">
            <a:extLst>
              <a:ext uri="{FF2B5EF4-FFF2-40B4-BE49-F238E27FC236}">
                <a16:creationId xmlns:a16="http://schemas.microsoft.com/office/drawing/2014/main" id="{B3B5D72A-2937-D540-B8A6-D188F39D199F}"/>
              </a:ext>
            </a:extLst>
          </p:cNvPr>
          <p:cNvSpPr/>
          <p:nvPr/>
        </p:nvSpPr>
        <p:spPr>
          <a:xfrm>
            <a:off x="2227827" y="320144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9" name="Picture 8">
            <a:extLst>
              <a:ext uri="{FF2B5EF4-FFF2-40B4-BE49-F238E27FC236}">
                <a16:creationId xmlns:a16="http://schemas.microsoft.com/office/drawing/2014/main" id="{634CFA3C-C01E-9D4C-AD10-AE784B9C0757}"/>
              </a:ext>
            </a:extLst>
          </p:cNvPr>
          <p:cNvPicPr>
            <a:picLocks noChangeAspect="1"/>
          </p:cNvPicPr>
          <p:nvPr/>
        </p:nvPicPr>
        <p:blipFill>
          <a:blip r:embed="rId3"/>
          <a:stretch>
            <a:fillRect/>
          </a:stretch>
        </p:blipFill>
        <p:spPr>
          <a:xfrm>
            <a:off x="1" y="4126189"/>
            <a:ext cx="7462126" cy="2769686"/>
          </a:xfrm>
          <a:prstGeom prst="rect">
            <a:avLst/>
          </a:prstGeom>
        </p:spPr>
      </p:pic>
      <p:sp>
        <p:nvSpPr>
          <p:cNvPr id="10" name="Right Arrow 9">
            <a:extLst>
              <a:ext uri="{FF2B5EF4-FFF2-40B4-BE49-F238E27FC236}">
                <a16:creationId xmlns:a16="http://schemas.microsoft.com/office/drawing/2014/main" id="{CBD786B2-CE55-E346-90D5-18E00988F5EC}"/>
              </a:ext>
            </a:extLst>
          </p:cNvPr>
          <p:cNvSpPr/>
          <p:nvPr/>
        </p:nvSpPr>
        <p:spPr>
          <a:xfrm>
            <a:off x="2227826" y="4781326"/>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572C68BE-DB6E-134B-9BF1-B526E04D5E57}"/>
              </a:ext>
            </a:extLst>
          </p:cNvPr>
          <p:cNvSpPr/>
          <p:nvPr/>
        </p:nvSpPr>
        <p:spPr>
          <a:xfrm rot="10800000">
            <a:off x="6390070" y="5285730"/>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2" name="Right Arrow 11">
            <a:extLst>
              <a:ext uri="{FF2B5EF4-FFF2-40B4-BE49-F238E27FC236}">
                <a16:creationId xmlns:a16="http://schemas.microsoft.com/office/drawing/2014/main" id="{472D4783-A1FD-2046-A4F6-69B970861DAB}"/>
              </a:ext>
            </a:extLst>
          </p:cNvPr>
          <p:cNvSpPr/>
          <p:nvPr/>
        </p:nvSpPr>
        <p:spPr>
          <a:xfrm rot="10800000">
            <a:off x="4251215" y="617024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7CC384C9-4E2A-0B41-AD04-622EF6BC6350}"/>
              </a:ext>
            </a:extLst>
          </p:cNvPr>
          <p:cNvSpPr/>
          <p:nvPr/>
        </p:nvSpPr>
        <p:spPr>
          <a:xfrm rot="10800000">
            <a:off x="4251215" y="6595453"/>
            <a:ext cx="861849"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65651111-F70C-A14B-A065-BAF563E1B627}"/>
              </a:ext>
            </a:extLst>
          </p:cNvPr>
          <p:cNvPicPr>
            <a:picLocks noChangeAspect="1"/>
          </p:cNvPicPr>
          <p:nvPr/>
        </p:nvPicPr>
        <p:blipFill>
          <a:blip r:embed="rId4"/>
          <a:stretch>
            <a:fillRect/>
          </a:stretch>
        </p:blipFill>
        <p:spPr>
          <a:xfrm>
            <a:off x="7598226" y="3972910"/>
            <a:ext cx="4666632" cy="2180888"/>
          </a:xfrm>
          <a:prstGeom prst="rect">
            <a:avLst/>
          </a:prstGeom>
        </p:spPr>
      </p:pic>
      <p:sp>
        <p:nvSpPr>
          <p:cNvPr id="15" name="Right Arrow 14">
            <a:extLst>
              <a:ext uri="{FF2B5EF4-FFF2-40B4-BE49-F238E27FC236}">
                <a16:creationId xmlns:a16="http://schemas.microsoft.com/office/drawing/2014/main" id="{9A9E3A89-1BB1-0C4B-B3CF-DFD49907C9A6}"/>
              </a:ext>
            </a:extLst>
          </p:cNvPr>
          <p:cNvSpPr/>
          <p:nvPr/>
        </p:nvSpPr>
        <p:spPr>
          <a:xfrm rot="10800000">
            <a:off x="11759002" y="4077124"/>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6" name="Right Arrow 15">
            <a:extLst>
              <a:ext uri="{FF2B5EF4-FFF2-40B4-BE49-F238E27FC236}">
                <a16:creationId xmlns:a16="http://schemas.microsoft.com/office/drawing/2014/main" id="{BADC3DEE-C90C-F341-B12A-EEBFCDF0F85D}"/>
              </a:ext>
            </a:extLst>
          </p:cNvPr>
          <p:cNvSpPr/>
          <p:nvPr/>
        </p:nvSpPr>
        <p:spPr>
          <a:xfrm rot="10800000">
            <a:off x="11790053" y="5769622"/>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Right Arrow 16">
            <a:extLst>
              <a:ext uri="{FF2B5EF4-FFF2-40B4-BE49-F238E27FC236}">
                <a16:creationId xmlns:a16="http://schemas.microsoft.com/office/drawing/2014/main" id="{CDED87B6-ED50-E24D-915D-41DE067FB671}"/>
              </a:ext>
            </a:extLst>
          </p:cNvPr>
          <p:cNvSpPr/>
          <p:nvPr/>
        </p:nvSpPr>
        <p:spPr>
          <a:xfrm rot="10800000">
            <a:off x="11759002" y="4765478"/>
            <a:ext cx="330856" cy="157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78BE0D3C-93B3-E146-88F1-FAE9335FA463}"/>
              </a:ext>
            </a:extLst>
          </p:cNvPr>
          <p:cNvSpPr txBox="1"/>
          <p:nvPr/>
        </p:nvSpPr>
        <p:spPr>
          <a:xfrm>
            <a:off x="10625244" y="4865824"/>
            <a:ext cx="1779444" cy="430887"/>
          </a:xfrm>
          <a:prstGeom prst="rect">
            <a:avLst/>
          </a:prstGeom>
          <a:noFill/>
        </p:spPr>
        <p:txBody>
          <a:bodyPr wrap="square" rtlCol="0">
            <a:spAutoFit/>
          </a:bodyPr>
          <a:lstStyle/>
          <a:p>
            <a:r>
              <a:rPr lang="en-KR" sz="1100">
                <a:solidFill>
                  <a:srgbClr val="FF0000"/>
                </a:solidFill>
              </a:rPr>
              <a:t>maybe necessary if you have large files</a:t>
            </a:r>
          </a:p>
        </p:txBody>
      </p:sp>
      <p:sp>
        <p:nvSpPr>
          <p:cNvPr id="19" name="TextBox 18">
            <a:extLst>
              <a:ext uri="{FF2B5EF4-FFF2-40B4-BE49-F238E27FC236}">
                <a16:creationId xmlns:a16="http://schemas.microsoft.com/office/drawing/2014/main" id="{A2577BF4-4866-8445-98E6-CC4242F4ADDC}"/>
              </a:ext>
            </a:extLst>
          </p:cNvPr>
          <p:cNvSpPr txBox="1"/>
          <p:nvPr/>
        </p:nvSpPr>
        <p:spPr>
          <a:xfrm>
            <a:off x="10713058" y="5958245"/>
            <a:ext cx="1407851" cy="261610"/>
          </a:xfrm>
          <a:prstGeom prst="rect">
            <a:avLst/>
          </a:prstGeom>
          <a:noFill/>
        </p:spPr>
        <p:txBody>
          <a:bodyPr wrap="square" rtlCol="0">
            <a:spAutoFit/>
          </a:bodyPr>
          <a:lstStyle/>
          <a:p>
            <a:r>
              <a:rPr lang="en-KR" sz="1100">
                <a:solidFill>
                  <a:srgbClr val="FF0000"/>
                </a:solidFill>
              </a:rPr>
              <a:t>Try this if you fail</a:t>
            </a:r>
          </a:p>
        </p:txBody>
      </p:sp>
      <p:sp>
        <p:nvSpPr>
          <p:cNvPr id="20" name="TextBox 19">
            <a:extLst>
              <a:ext uri="{FF2B5EF4-FFF2-40B4-BE49-F238E27FC236}">
                <a16:creationId xmlns:a16="http://schemas.microsoft.com/office/drawing/2014/main" id="{81D859F8-C886-3F4A-B53B-C9814711C056}"/>
              </a:ext>
            </a:extLst>
          </p:cNvPr>
          <p:cNvSpPr txBox="1"/>
          <p:nvPr/>
        </p:nvSpPr>
        <p:spPr>
          <a:xfrm>
            <a:off x="7893269" y="757677"/>
            <a:ext cx="4227640" cy="2677656"/>
          </a:xfrm>
          <a:prstGeom prst="rect">
            <a:avLst/>
          </a:prstGeom>
          <a:noFill/>
        </p:spPr>
        <p:txBody>
          <a:bodyPr wrap="square" rtlCol="0">
            <a:spAutoFit/>
          </a:bodyPr>
          <a:lstStyle/>
          <a:p>
            <a:r>
              <a:rPr lang="en-KR"/>
              <a:t>Better to give some specific (advanced) settings for success!</a:t>
            </a:r>
          </a:p>
          <a:p>
            <a:endParaRPr lang="en-KR"/>
          </a:p>
          <a:p>
            <a:endParaRPr lang="en-KR"/>
          </a:p>
          <a:p>
            <a:r>
              <a:rPr lang="en-KR" sz="1200" b="1" u="sng"/>
              <a:t>Tip for your future research</a:t>
            </a:r>
          </a:p>
          <a:p>
            <a:r>
              <a:rPr lang="en-KR" sz="1200"/>
              <a:t>From our experience (priv. comm. with </a:t>
            </a:r>
            <a:r>
              <a:rPr lang="ko-KR" altLang="en-US" sz="1200"/>
              <a:t>최창수 </a:t>
            </a:r>
            <a:r>
              <a:rPr lang="en-US" altLang="ko-KR" sz="1200"/>
              <a:t>et</a:t>
            </a:r>
            <a:r>
              <a:rPr lang="ko-KR" altLang="en-US" sz="1200"/>
              <a:t> </a:t>
            </a:r>
            <a:r>
              <a:rPr lang="en-US" altLang="ko-KR" sz="1200"/>
              <a:t>al. 2019),</a:t>
            </a:r>
            <a:r>
              <a:rPr lang="ko-KR" altLang="en-US" sz="1200"/>
              <a:t> </a:t>
            </a:r>
            <a:r>
              <a:rPr lang="en-US" altLang="ko-KR" sz="1200"/>
              <a:t>setting</a:t>
            </a:r>
            <a:r>
              <a:rPr lang="ko-KR" altLang="en-US" sz="1200"/>
              <a:t> </a:t>
            </a:r>
            <a:r>
              <a:rPr lang="en-US" altLang="ko-KR" sz="1200"/>
              <a:t>"Limits"</a:t>
            </a:r>
            <a:r>
              <a:rPr lang="ko-KR" altLang="en-US" sz="1200"/>
              <a:t> </a:t>
            </a:r>
            <a:r>
              <a:rPr lang="en-US" altLang="ko-KR" sz="1200"/>
              <a:t>sometimes</a:t>
            </a:r>
            <a:r>
              <a:rPr lang="ko-KR" altLang="en-US" sz="1200"/>
              <a:t> </a:t>
            </a:r>
            <a:r>
              <a:rPr lang="en-US" altLang="ko-KR" sz="1200"/>
              <a:t>make</a:t>
            </a:r>
            <a:r>
              <a:rPr lang="ko-KR" altLang="en-US" sz="1200"/>
              <a:t> </a:t>
            </a:r>
            <a:r>
              <a:rPr lang="en-US" altLang="ko-KR" sz="1200"/>
              <a:t>the</a:t>
            </a:r>
            <a:r>
              <a:rPr lang="ko-KR" altLang="en-US" sz="1200"/>
              <a:t> </a:t>
            </a:r>
            <a:r>
              <a:rPr lang="en-US" altLang="ko-KR" sz="1200"/>
              <a:t>plate</a:t>
            </a:r>
            <a:r>
              <a:rPr lang="ko-KR" altLang="en-US" sz="1200"/>
              <a:t> </a:t>
            </a:r>
            <a:r>
              <a:rPr lang="en-US" altLang="ko-KR" sz="1200"/>
              <a:t>solving</a:t>
            </a:r>
            <a:r>
              <a:rPr lang="ko-KR" altLang="en-US" sz="1200"/>
              <a:t> </a:t>
            </a:r>
            <a:r>
              <a:rPr lang="en-US" altLang="ko-KR" sz="1200"/>
              <a:t>enormously</a:t>
            </a:r>
            <a:r>
              <a:rPr lang="ko-KR" altLang="en-US" sz="1200"/>
              <a:t> </a:t>
            </a:r>
            <a:r>
              <a:rPr lang="en-US" altLang="ko-KR" sz="1200"/>
              <a:t>time</a:t>
            </a:r>
            <a:r>
              <a:rPr lang="ko-KR" altLang="en-US" sz="1200"/>
              <a:t> </a:t>
            </a:r>
            <a:r>
              <a:rPr lang="en-US" altLang="ko-KR" sz="1200"/>
              <a:t>consuming.</a:t>
            </a:r>
            <a:r>
              <a:rPr lang="ko-KR" altLang="en-US" sz="1200"/>
              <a:t> </a:t>
            </a:r>
            <a:r>
              <a:rPr lang="en-US" altLang="ko-KR" sz="1200"/>
              <a:t>We</a:t>
            </a:r>
            <a:r>
              <a:rPr lang="ko-KR" altLang="en-US" sz="1200"/>
              <a:t> </a:t>
            </a:r>
            <a:r>
              <a:rPr lang="en-US" altLang="ko-KR" sz="1200"/>
              <a:t>think</a:t>
            </a:r>
            <a:r>
              <a:rPr lang="ko-KR" altLang="en-US" sz="1200"/>
              <a:t> </a:t>
            </a:r>
            <a:r>
              <a:rPr lang="en-US" altLang="ko-KR" sz="1200"/>
              <a:t>it</a:t>
            </a:r>
            <a:r>
              <a:rPr lang="ko-KR" altLang="en-US" sz="1200"/>
              <a:t> </a:t>
            </a:r>
            <a:r>
              <a:rPr lang="en-US" altLang="ko-KR" sz="1200"/>
              <a:t>happens when</a:t>
            </a:r>
            <a:r>
              <a:rPr lang="ko-KR" altLang="en-US" sz="1200"/>
              <a:t> </a:t>
            </a:r>
            <a:r>
              <a:rPr lang="en-US" altLang="ko-KR" sz="1200"/>
              <a:t>the</a:t>
            </a:r>
            <a:r>
              <a:rPr lang="ko-KR" altLang="en-US" sz="1200"/>
              <a:t> </a:t>
            </a:r>
            <a:r>
              <a:rPr lang="en-US" altLang="ko-KR" sz="1200"/>
              <a:t>initial</a:t>
            </a:r>
            <a:r>
              <a:rPr lang="ko-KR" altLang="en-US" sz="1200"/>
              <a:t> </a:t>
            </a:r>
            <a:r>
              <a:rPr lang="en-US" altLang="ko-KR" sz="1200"/>
              <a:t>RA/DEC</a:t>
            </a:r>
            <a:r>
              <a:rPr lang="ko-KR" altLang="en-US" sz="1200"/>
              <a:t> </a:t>
            </a:r>
            <a:r>
              <a:rPr lang="en-US" altLang="ko-KR" sz="1200"/>
              <a:t>guess</a:t>
            </a:r>
            <a:r>
              <a:rPr lang="ko-KR" altLang="en-US" sz="1200"/>
              <a:t> </a:t>
            </a:r>
            <a:r>
              <a:rPr lang="en-US" altLang="ko-KR" sz="1200"/>
              <a:t>is</a:t>
            </a:r>
            <a:r>
              <a:rPr lang="ko-KR" altLang="en-US" sz="1200"/>
              <a:t> </a:t>
            </a:r>
            <a:r>
              <a:rPr lang="en-US" altLang="ko-KR" sz="1200"/>
              <a:t>outside</a:t>
            </a:r>
            <a:r>
              <a:rPr lang="ko-KR" altLang="en-US" sz="1200"/>
              <a:t> </a:t>
            </a:r>
            <a:r>
              <a:rPr lang="en-US" altLang="ko-KR" sz="1200"/>
              <a:t>of</a:t>
            </a:r>
            <a:r>
              <a:rPr lang="ko-KR" altLang="en-US" sz="1200"/>
              <a:t> </a:t>
            </a:r>
            <a:r>
              <a:rPr lang="en-US" altLang="ko-KR" sz="1200"/>
              <a:t>the</a:t>
            </a:r>
            <a:r>
              <a:rPr lang="ko-KR" altLang="en-US" sz="1200"/>
              <a:t> </a:t>
            </a:r>
            <a:r>
              <a:rPr lang="en-US" altLang="ko-KR" sz="1200"/>
              <a:t>real</a:t>
            </a:r>
            <a:r>
              <a:rPr lang="ko-KR" altLang="en-US" sz="1200"/>
              <a:t> </a:t>
            </a:r>
            <a:r>
              <a:rPr lang="en-US" altLang="ko-KR" sz="1200"/>
              <a:t>value</a:t>
            </a:r>
            <a:r>
              <a:rPr lang="ko-KR" altLang="en-US" sz="1200"/>
              <a:t> </a:t>
            </a:r>
            <a:r>
              <a:rPr lang="en-US" altLang="ko-KR" sz="1200"/>
              <a:t>and/or</a:t>
            </a:r>
            <a:r>
              <a:rPr lang="ko-KR" altLang="en-US" sz="1200"/>
              <a:t> </a:t>
            </a:r>
            <a:r>
              <a:rPr lang="en-US" altLang="ko-KR" sz="1200"/>
              <a:t>if</a:t>
            </a:r>
            <a:r>
              <a:rPr lang="ko-KR" altLang="en-US" sz="1200"/>
              <a:t> </a:t>
            </a:r>
            <a:r>
              <a:rPr lang="en-US" altLang="ko-KR" sz="1200"/>
              <a:t>more than one catalog</a:t>
            </a:r>
            <a:r>
              <a:rPr lang="ko-KR" altLang="en-US" sz="1200"/>
              <a:t> </a:t>
            </a:r>
            <a:r>
              <a:rPr lang="en-US" altLang="ko-KR" sz="1200"/>
              <a:t>plates cover the field of view.</a:t>
            </a:r>
          </a:p>
          <a:p>
            <a:endParaRPr lang="en-US" sz="1200"/>
          </a:p>
          <a:p>
            <a:r>
              <a:rPr lang="en-US" altLang="ko-KR" sz="1200" b="1">
                <a:solidFill>
                  <a:srgbClr val="FF0000"/>
                </a:solidFill>
              </a:rPr>
              <a:t>Therefore,</a:t>
            </a:r>
            <a:r>
              <a:rPr lang="ko-KR" altLang="en-US" sz="1200" b="1">
                <a:solidFill>
                  <a:srgbClr val="FF0000"/>
                </a:solidFill>
              </a:rPr>
              <a:t> </a:t>
            </a:r>
            <a:r>
              <a:rPr lang="en-US" altLang="ko-KR" sz="1200" b="1">
                <a:solidFill>
                  <a:srgbClr val="FF0000"/>
                </a:solidFill>
              </a:rPr>
              <a:t>it's</a:t>
            </a:r>
            <a:r>
              <a:rPr lang="ko-KR" altLang="en-US" sz="1200" b="1">
                <a:solidFill>
                  <a:srgbClr val="FF0000"/>
                </a:solidFill>
              </a:rPr>
              <a:t> </a:t>
            </a:r>
            <a:r>
              <a:rPr lang="en-US" altLang="ko-KR" sz="1200" b="1">
                <a:solidFill>
                  <a:srgbClr val="FF0000"/>
                </a:solidFill>
              </a:rPr>
              <a:t>better</a:t>
            </a:r>
            <a:r>
              <a:rPr lang="ko-KR" altLang="en-US" sz="1200" b="1">
                <a:solidFill>
                  <a:srgbClr val="FF0000"/>
                </a:solidFill>
              </a:rPr>
              <a:t> </a:t>
            </a:r>
            <a:r>
              <a:rPr lang="en-US" altLang="ko-KR" sz="1200" b="1">
                <a:solidFill>
                  <a:srgbClr val="FF0000"/>
                </a:solidFill>
              </a:rPr>
              <a:t>not</a:t>
            </a:r>
            <a:r>
              <a:rPr lang="ko-KR" altLang="en-US" sz="1200" b="1">
                <a:solidFill>
                  <a:srgbClr val="FF0000"/>
                </a:solidFill>
              </a:rPr>
              <a:t> </a:t>
            </a:r>
            <a:r>
              <a:rPr lang="en-US" altLang="ko-KR" sz="1200" b="1">
                <a:solidFill>
                  <a:srgbClr val="FF0000"/>
                </a:solidFill>
              </a:rPr>
              <a:t>to</a:t>
            </a:r>
            <a:r>
              <a:rPr lang="ko-KR" altLang="en-US" sz="1200" b="1">
                <a:solidFill>
                  <a:srgbClr val="FF0000"/>
                </a:solidFill>
              </a:rPr>
              <a:t> </a:t>
            </a:r>
            <a:r>
              <a:rPr lang="en-US" altLang="ko-KR" sz="1200" b="1">
                <a:solidFill>
                  <a:srgbClr val="FF0000"/>
                </a:solidFill>
              </a:rPr>
              <a:t>set</a:t>
            </a:r>
            <a:r>
              <a:rPr lang="ko-KR" altLang="en-US" sz="1200" b="1">
                <a:solidFill>
                  <a:srgbClr val="FF0000"/>
                </a:solidFill>
              </a:rPr>
              <a:t> </a:t>
            </a:r>
            <a:r>
              <a:rPr lang="en-US" altLang="ko-KR" sz="1200" b="1">
                <a:solidFill>
                  <a:srgbClr val="FF0000"/>
                </a:solidFill>
              </a:rPr>
              <a:t>anything to</a:t>
            </a:r>
            <a:r>
              <a:rPr lang="ko-KR" altLang="en-US" sz="1200" b="1">
                <a:solidFill>
                  <a:srgbClr val="FF0000"/>
                </a:solidFill>
              </a:rPr>
              <a:t> </a:t>
            </a:r>
            <a:r>
              <a:rPr lang="en-US" altLang="ko-KR" sz="1200" b="1">
                <a:solidFill>
                  <a:srgbClr val="FF0000"/>
                </a:solidFill>
              </a:rPr>
              <a:t>"Limits"!</a:t>
            </a:r>
            <a:endParaRPr lang="en-KR" sz="1200" b="1">
              <a:solidFill>
                <a:srgbClr val="FF0000"/>
              </a:solidFill>
            </a:endParaRPr>
          </a:p>
        </p:txBody>
      </p:sp>
    </p:spTree>
    <p:extLst>
      <p:ext uri="{BB962C8B-B14F-4D97-AF65-F5344CB8AC3E}">
        <p14:creationId xmlns:p14="http://schemas.microsoft.com/office/powerpoint/2010/main" val="1062117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3F65D0-78E0-0F4C-B314-026214B04A09}"/>
              </a:ext>
            </a:extLst>
          </p:cNvPr>
          <p:cNvSpPr>
            <a:spLocks noGrp="1"/>
          </p:cNvSpPr>
          <p:nvPr>
            <p:ph type="title"/>
          </p:nvPr>
        </p:nvSpPr>
        <p:spPr/>
        <p:txBody>
          <a:bodyPr>
            <a:normAutofit fontScale="90000"/>
          </a:bodyPr>
          <a:lstStyle/>
          <a:p>
            <a:r>
              <a:rPr lang="en-KR"/>
              <a:t>astrometry.net</a:t>
            </a:r>
          </a:p>
        </p:txBody>
      </p:sp>
      <p:pic>
        <p:nvPicPr>
          <p:cNvPr id="4" name="Picture 3">
            <a:extLst>
              <a:ext uri="{FF2B5EF4-FFF2-40B4-BE49-F238E27FC236}">
                <a16:creationId xmlns:a16="http://schemas.microsoft.com/office/drawing/2014/main" id="{16AA74E4-D258-6E4F-B484-BB46FC4CA6EC}"/>
              </a:ext>
            </a:extLst>
          </p:cNvPr>
          <p:cNvPicPr>
            <a:picLocks noChangeAspect="1"/>
          </p:cNvPicPr>
          <p:nvPr/>
        </p:nvPicPr>
        <p:blipFill>
          <a:blip r:embed="rId2"/>
          <a:stretch>
            <a:fillRect/>
          </a:stretch>
        </p:blipFill>
        <p:spPr>
          <a:xfrm>
            <a:off x="143322" y="887029"/>
            <a:ext cx="6726996" cy="5198461"/>
          </a:xfrm>
          <a:prstGeom prst="rect">
            <a:avLst/>
          </a:prstGeom>
        </p:spPr>
      </p:pic>
      <p:pic>
        <p:nvPicPr>
          <p:cNvPr id="5" name="Picture 4">
            <a:extLst>
              <a:ext uri="{FF2B5EF4-FFF2-40B4-BE49-F238E27FC236}">
                <a16:creationId xmlns:a16="http://schemas.microsoft.com/office/drawing/2014/main" id="{A8CEE6C4-FC1B-564A-B6C0-0DF51EB8DB5C}"/>
              </a:ext>
            </a:extLst>
          </p:cNvPr>
          <p:cNvPicPr>
            <a:picLocks noChangeAspect="1"/>
          </p:cNvPicPr>
          <p:nvPr/>
        </p:nvPicPr>
        <p:blipFill>
          <a:blip r:embed="rId3"/>
          <a:stretch>
            <a:fillRect/>
          </a:stretch>
        </p:blipFill>
        <p:spPr>
          <a:xfrm>
            <a:off x="4701728" y="1884580"/>
            <a:ext cx="7490272" cy="4973420"/>
          </a:xfrm>
          <a:prstGeom prst="rect">
            <a:avLst/>
          </a:prstGeom>
        </p:spPr>
      </p:pic>
      <p:sp>
        <p:nvSpPr>
          <p:cNvPr id="6" name="Left Arrow 5">
            <a:extLst>
              <a:ext uri="{FF2B5EF4-FFF2-40B4-BE49-F238E27FC236}">
                <a16:creationId xmlns:a16="http://schemas.microsoft.com/office/drawing/2014/main" id="{C58C89AF-D2A7-A74B-A7DD-084CFF21E44B}"/>
              </a:ext>
            </a:extLst>
          </p:cNvPr>
          <p:cNvSpPr/>
          <p:nvPr/>
        </p:nvSpPr>
        <p:spPr>
          <a:xfrm>
            <a:off x="3132083" y="2301765"/>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Left Arrow 6">
            <a:extLst>
              <a:ext uri="{FF2B5EF4-FFF2-40B4-BE49-F238E27FC236}">
                <a16:creationId xmlns:a16="http://schemas.microsoft.com/office/drawing/2014/main" id="{4F411868-742E-534A-B7D6-14164F199961}"/>
              </a:ext>
            </a:extLst>
          </p:cNvPr>
          <p:cNvSpPr/>
          <p:nvPr/>
        </p:nvSpPr>
        <p:spPr>
          <a:xfrm>
            <a:off x="11625599" y="4818993"/>
            <a:ext cx="451945" cy="199697"/>
          </a:xfrm>
          <a:prstGeom prst="lef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78437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2C5EE0-1F20-EA46-B9BD-20FC5042C86E}"/>
              </a:ext>
            </a:extLst>
          </p:cNvPr>
          <p:cNvSpPr>
            <a:spLocks noGrp="1"/>
          </p:cNvSpPr>
          <p:nvPr>
            <p:ph idx="1"/>
          </p:nvPr>
        </p:nvSpPr>
        <p:spPr>
          <a:xfrm>
            <a:off x="361009" y="936953"/>
            <a:ext cx="5367130" cy="5250091"/>
          </a:xfrm>
        </p:spPr>
        <p:txBody>
          <a:bodyPr>
            <a:normAutofit/>
          </a:bodyPr>
          <a:lstStyle/>
          <a:p>
            <a:r>
              <a:rPr lang="en-KR"/>
              <a:t>Open the preprocessed FITS file.</a:t>
            </a:r>
          </a:p>
          <a:p>
            <a:r>
              <a:rPr lang="en-KR"/>
              <a:t>Try</a:t>
            </a:r>
          </a:p>
          <a:p>
            <a:pPr lvl="1"/>
            <a:r>
              <a:rPr lang="en-KR"/>
              <a:t>Analysis – Catalogs – optical – USNO URAT 1</a:t>
            </a:r>
          </a:p>
          <a:p>
            <a:pPr lvl="1"/>
            <a:r>
              <a:rPr lang="en-US"/>
              <a:t>Symbol – Color – green</a:t>
            </a:r>
          </a:p>
          <a:p>
            <a:pPr lvl="1"/>
            <a:r>
              <a:rPr lang="en-US" strike="sngStrike"/>
              <a:t>Analysis </a:t>
            </a:r>
            <a:r>
              <a:rPr lang="en-US" altLang="ko-KR" strike="sngStrike"/>
              <a:t>–</a:t>
            </a:r>
            <a:r>
              <a:rPr lang="ko-KR" altLang="en-US" strike="sngStrike"/>
              <a:t> </a:t>
            </a:r>
            <a:r>
              <a:rPr lang="en-US" altLang="ko-KR" strike="sngStrike"/>
              <a:t>Catalogs – Database – SkyBot</a:t>
            </a:r>
          </a:p>
          <a:p>
            <a:pPr lvl="1"/>
            <a:r>
              <a:rPr lang="en-US" strike="sngStrike"/>
              <a:t>Symbol – Color – red</a:t>
            </a:r>
          </a:p>
          <a:p>
            <a:pPr lvl="1"/>
            <a:endParaRPr lang="en-US"/>
          </a:p>
          <a:p>
            <a:pPr lvl="1"/>
            <a:endParaRPr lang="en-US"/>
          </a:p>
          <a:p>
            <a:pPr lvl="1"/>
            <a:r>
              <a:rPr lang="en-KR"/>
              <a:t>The bright spot in the middle, which is not a catalogued star, is the asteroid (66391) 1999 KW4!</a:t>
            </a:r>
          </a:p>
        </p:txBody>
      </p:sp>
      <p:sp>
        <p:nvSpPr>
          <p:cNvPr id="3" name="Title 2">
            <a:extLst>
              <a:ext uri="{FF2B5EF4-FFF2-40B4-BE49-F238E27FC236}">
                <a16:creationId xmlns:a16="http://schemas.microsoft.com/office/drawing/2014/main" id="{CAD619CE-9EE5-7F49-BCF7-BE4AFC228BDD}"/>
              </a:ext>
            </a:extLst>
          </p:cNvPr>
          <p:cNvSpPr>
            <a:spLocks noGrp="1"/>
          </p:cNvSpPr>
          <p:nvPr>
            <p:ph type="title"/>
          </p:nvPr>
        </p:nvSpPr>
        <p:spPr/>
        <p:txBody>
          <a:bodyPr>
            <a:normAutofit fontScale="90000"/>
          </a:bodyPr>
          <a:lstStyle/>
          <a:p>
            <a:r>
              <a:rPr lang="en-US"/>
              <a:t>Advanced</a:t>
            </a:r>
            <a:endParaRPr lang="en-KR"/>
          </a:p>
        </p:txBody>
      </p:sp>
      <p:pic>
        <p:nvPicPr>
          <p:cNvPr id="5" name="Picture 4">
            <a:extLst>
              <a:ext uri="{FF2B5EF4-FFF2-40B4-BE49-F238E27FC236}">
                <a16:creationId xmlns:a16="http://schemas.microsoft.com/office/drawing/2014/main" id="{3020CE30-D688-F644-9FAC-1C4CA01D34C6}"/>
              </a:ext>
            </a:extLst>
          </p:cNvPr>
          <p:cNvPicPr>
            <a:picLocks noChangeAspect="1"/>
          </p:cNvPicPr>
          <p:nvPr/>
        </p:nvPicPr>
        <p:blipFill>
          <a:blip r:embed="rId2"/>
          <a:stretch>
            <a:fillRect/>
          </a:stretch>
        </p:blipFill>
        <p:spPr>
          <a:xfrm>
            <a:off x="5736697" y="0"/>
            <a:ext cx="6336587" cy="5747657"/>
          </a:xfrm>
          <a:prstGeom prst="rect">
            <a:avLst/>
          </a:prstGeom>
        </p:spPr>
      </p:pic>
    </p:spTree>
    <p:extLst>
      <p:ext uri="{BB962C8B-B14F-4D97-AF65-F5344CB8AC3E}">
        <p14:creationId xmlns:p14="http://schemas.microsoft.com/office/powerpoint/2010/main" val="3097843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9A16-D976-E74D-A0B2-ACCEC2A94A11}"/>
              </a:ext>
            </a:extLst>
          </p:cNvPr>
          <p:cNvSpPr>
            <a:spLocks noGrp="1"/>
          </p:cNvSpPr>
          <p:nvPr>
            <p:ph type="title"/>
          </p:nvPr>
        </p:nvSpPr>
        <p:spPr/>
        <p:txBody>
          <a:bodyPr/>
          <a:lstStyle/>
          <a:p>
            <a:r>
              <a:rPr lang="en-KR"/>
              <a:t>GitHub &amp; Slack	</a:t>
            </a:r>
          </a:p>
        </p:txBody>
      </p:sp>
      <p:sp>
        <p:nvSpPr>
          <p:cNvPr id="3" name="Text Placeholder 2">
            <a:extLst>
              <a:ext uri="{FF2B5EF4-FFF2-40B4-BE49-F238E27FC236}">
                <a16:creationId xmlns:a16="http://schemas.microsoft.com/office/drawing/2014/main" id="{11586BD3-892A-1243-A0B6-7E0C62086717}"/>
              </a:ext>
            </a:extLst>
          </p:cNvPr>
          <p:cNvSpPr>
            <a:spLocks noGrp="1"/>
          </p:cNvSpPr>
          <p:nvPr>
            <p:ph type="body" idx="1"/>
          </p:nvPr>
        </p:nvSpPr>
        <p:spPr/>
        <p:txBody>
          <a:bodyPr/>
          <a:lstStyle/>
          <a:p>
            <a:r>
              <a:rPr lang="en-KR"/>
              <a:t>Some additional things you will use</a:t>
            </a:r>
          </a:p>
        </p:txBody>
      </p:sp>
    </p:spTree>
    <p:extLst>
      <p:ext uri="{BB962C8B-B14F-4D97-AF65-F5344CB8AC3E}">
        <p14:creationId xmlns:p14="http://schemas.microsoft.com/office/powerpoint/2010/main" val="829827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C0EF6-CE74-5941-B87B-33584E320CE5}"/>
              </a:ext>
            </a:extLst>
          </p:cNvPr>
          <p:cNvSpPr>
            <a:spLocks noGrp="1"/>
          </p:cNvSpPr>
          <p:nvPr>
            <p:ph idx="1"/>
          </p:nvPr>
        </p:nvSpPr>
        <p:spPr/>
        <p:txBody>
          <a:bodyPr/>
          <a:lstStyle/>
          <a:p>
            <a:r>
              <a:rPr lang="en-KR"/>
              <a:t>Git (/</a:t>
            </a:r>
            <a:r>
              <a:rPr lang="en-US"/>
              <a:t>git/)</a:t>
            </a:r>
          </a:p>
          <a:p>
            <a:pPr lvl="1"/>
            <a:r>
              <a:rPr lang="en-US"/>
              <a:t>Version controlling system. </a:t>
            </a:r>
          </a:p>
          <a:p>
            <a:pPr lvl="1"/>
            <a:r>
              <a:rPr lang="en-US"/>
              <a:t>I will not teach the details: </a:t>
            </a:r>
          </a:p>
          <a:p>
            <a:pPr lvl="2"/>
            <a:r>
              <a:rPr lang="en-US"/>
              <a:t>(1) This is not a CS class.</a:t>
            </a:r>
          </a:p>
          <a:p>
            <a:pPr lvl="2"/>
            <a:r>
              <a:rPr lang="en-US"/>
              <a:t>(2) I am not an eligible person to teach it.</a:t>
            </a:r>
          </a:p>
          <a:p>
            <a:pPr lvl="2"/>
            <a:r>
              <a:rPr lang="en-US"/>
              <a:t>(3) You will learn by yourselves over time.</a:t>
            </a:r>
          </a:p>
          <a:p>
            <a:pPr lvl="1"/>
            <a:r>
              <a:rPr lang="en-US"/>
              <a:t>You don't need to know details about the git itself, but you need to know a bit of GitHub</a:t>
            </a:r>
          </a:p>
          <a:p>
            <a:r>
              <a:rPr lang="en-KR"/>
              <a:t>GitHub</a:t>
            </a:r>
          </a:p>
          <a:p>
            <a:pPr lvl="1"/>
            <a:r>
              <a:rPr lang="en-KR"/>
              <a:t>It's not Git!</a:t>
            </a:r>
          </a:p>
          <a:p>
            <a:pPr lvl="2"/>
            <a:r>
              <a:rPr lang="en-KR"/>
              <a:t>It's a </a:t>
            </a:r>
            <a:r>
              <a:rPr lang="en-KR" i="1"/>
              <a:t>service</a:t>
            </a:r>
            <a:r>
              <a:rPr lang="en-KR"/>
              <a:t> to use git easily.</a:t>
            </a:r>
          </a:p>
          <a:p>
            <a:pPr lvl="1"/>
            <a:r>
              <a:rPr lang="en-KR"/>
              <a:t>You only need to access it, make a repo, and play with it.</a:t>
            </a:r>
          </a:p>
          <a:p>
            <a:pPr lvl="2"/>
            <a:r>
              <a:rPr lang="en-KR" b="1" u="sng"/>
              <a:t>I will give many homework assignments </a:t>
            </a:r>
            <a:r>
              <a:rPr lang="en-KR"/>
              <a:t>which can be strange but funny.</a:t>
            </a:r>
          </a:p>
          <a:p>
            <a:pPr lvl="1"/>
            <a:r>
              <a:rPr lang="en-KR"/>
              <a:t>MS acquired GitHub for $7.5b in 2018. "Aggressive open-sourcing"</a:t>
            </a:r>
          </a:p>
          <a:p>
            <a:pPr lvl="1"/>
            <a:r>
              <a:rPr lang="en-KR"/>
              <a:t>Students can get an unlimited education account.</a:t>
            </a:r>
          </a:p>
        </p:txBody>
      </p:sp>
      <p:sp>
        <p:nvSpPr>
          <p:cNvPr id="3" name="Title 2">
            <a:extLst>
              <a:ext uri="{FF2B5EF4-FFF2-40B4-BE49-F238E27FC236}">
                <a16:creationId xmlns:a16="http://schemas.microsoft.com/office/drawing/2014/main" id="{33F34EF6-0ED7-B842-B01C-E2D582A2C4D9}"/>
              </a:ext>
            </a:extLst>
          </p:cNvPr>
          <p:cNvSpPr>
            <a:spLocks noGrp="1"/>
          </p:cNvSpPr>
          <p:nvPr>
            <p:ph type="title"/>
          </p:nvPr>
        </p:nvSpPr>
        <p:spPr/>
        <p:txBody>
          <a:bodyPr>
            <a:normAutofit fontScale="90000"/>
          </a:bodyPr>
          <a:lstStyle/>
          <a:p>
            <a:r>
              <a:rPr lang="en-KR"/>
              <a:t>GitHub</a:t>
            </a:r>
          </a:p>
        </p:txBody>
      </p:sp>
      <p:pic>
        <p:nvPicPr>
          <p:cNvPr id="4" name="Picture 3">
            <a:extLst>
              <a:ext uri="{FF2B5EF4-FFF2-40B4-BE49-F238E27FC236}">
                <a16:creationId xmlns:a16="http://schemas.microsoft.com/office/drawing/2014/main" id="{D132AD5D-23CA-1F4E-BB78-F41D4C423467}"/>
              </a:ext>
            </a:extLst>
          </p:cNvPr>
          <p:cNvPicPr>
            <a:picLocks noChangeAspect="1"/>
          </p:cNvPicPr>
          <p:nvPr/>
        </p:nvPicPr>
        <p:blipFill>
          <a:blip r:embed="rId2"/>
          <a:stretch>
            <a:fillRect/>
          </a:stretch>
        </p:blipFill>
        <p:spPr>
          <a:xfrm>
            <a:off x="9690590" y="670956"/>
            <a:ext cx="1718561" cy="1718561"/>
          </a:xfrm>
          <a:prstGeom prst="rect">
            <a:avLst/>
          </a:prstGeom>
        </p:spPr>
      </p:pic>
      <p:pic>
        <p:nvPicPr>
          <p:cNvPr id="5" name="Picture 4">
            <a:extLst>
              <a:ext uri="{FF2B5EF4-FFF2-40B4-BE49-F238E27FC236}">
                <a16:creationId xmlns:a16="http://schemas.microsoft.com/office/drawing/2014/main" id="{5EA1A69A-2130-7D49-9D2C-74E9414DE1AE}"/>
              </a:ext>
            </a:extLst>
          </p:cNvPr>
          <p:cNvPicPr>
            <a:picLocks noChangeAspect="1"/>
          </p:cNvPicPr>
          <p:nvPr/>
        </p:nvPicPr>
        <p:blipFill>
          <a:blip r:embed="rId3"/>
          <a:stretch>
            <a:fillRect/>
          </a:stretch>
        </p:blipFill>
        <p:spPr>
          <a:xfrm>
            <a:off x="9491451" y="4062083"/>
            <a:ext cx="1917700" cy="1270000"/>
          </a:xfrm>
          <a:prstGeom prst="rect">
            <a:avLst/>
          </a:prstGeom>
        </p:spPr>
      </p:pic>
    </p:spTree>
    <p:extLst>
      <p:ext uri="{BB962C8B-B14F-4D97-AF65-F5344CB8AC3E}">
        <p14:creationId xmlns:p14="http://schemas.microsoft.com/office/powerpoint/2010/main" val="402839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US">
                <a:hlinkClick r:id="rId2"/>
              </a:rPr>
              <a:t>https://git-scm.com/</a:t>
            </a:r>
            <a:r>
              <a:rPr lang="en-US"/>
              <a:t>: download and install.</a:t>
            </a:r>
          </a:p>
          <a:p>
            <a:pPr lvl="1"/>
            <a:r>
              <a:rPr lang="en-US"/>
              <a:t>Win10: find "Git Bash" // mac/unix: open terminal</a:t>
            </a:r>
          </a:p>
          <a:p>
            <a:r>
              <a:rPr lang="en-KR"/>
              <a:t>On terminal, do</a:t>
            </a:r>
          </a:p>
          <a:p>
            <a:pPr lvl="1"/>
            <a:r>
              <a:rPr lang="en-US">
                <a:latin typeface="Consolas" panose="020B0609020204030204" pitchFamily="49" charset="0"/>
                <a:cs typeface="Consolas" panose="020B0609020204030204" pitchFamily="49" charset="0"/>
              </a:rPr>
              <a:t>git config --global user.name "</a:t>
            </a:r>
            <a:r>
              <a:rPr lang="en-US">
                <a:solidFill>
                  <a:srgbClr val="FF0000"/>
                </a:solidFill>
                <a:latin typeface="Consolas" panose="020B0609020204030204" pitchFamily="49" charset="0"/>
                <a:cs typeface="Consolas" panose="020B0609020204030204" pitchFamily="49" charset="0"/>
              </a:rPr>
              <a:t>YourGitHubID</a:t>
            </a:r>
            <a:r>
              <a:rPr lang="en-US">
                <a:latin typeface="Consolas" panose="020B0609020204030204" pitchFamily="49" charset="0"/>
                <a:cs typeface="Consolas" panose="020B0609020204030204" pitchFamily="49" charset="0"/>
              </a:rPr>
              <a:t>"</a:t>
            </a:r>
          </a:p>
          <a:p>
            <a:pPr lvl="1"/>
            <a:r>
              <a:rPr lang="en-US">
                <a:latin typeface="Consolas" panose="020B0609020204030204" pitchFamily="49" charset="0"/>
                <a:cs typeface="Consolas" panose="020B0609020204030204" pitchFamily="49" charset="0"/>
              </a:rPr>
              <a:t>git config --global user.email "</a:t>
            </a:r>
            <a:r>
              <a:rPr lang="en-US">
                <a:solidFill>
                  <a:srgbClr val="FF0000"/>
                </a:solidFill>
                <a:latin typeface="Consolas" panose="020B0609020204030204" pitchFamily="49" charset="0"/>
                <a:cs typeface="Consolas" panose="020B0609020204030204" pitchFamily="49" charset="0"/>
              </a:rPr>
              <a:t>YourGitHub@Email.com</a:t>
            </a:r>
            <a:r>
              <a:rPr lang="en-US">
                <a:latin typeface="Consolas" panose="020B0609020204030204" pitchFamily="49" charset="0"/>
                <a:cs typeface="Consolas" panose="020B0609020204030204" pitchFamily="49" charset="0"/>
              </a:rPr>
              <a:t>"</a:t>
            </a:r>
          </a:p>
          <a:p>
            <a:pPr lvl="1"/>
            <a:r>
              <a:rPr lang="en-KR">
                <a:latin typeface="+mn-lt"/>
                <a:cs typeface="Consolas" panose="020B0609020204030204" pitchFamily="49" charset="0"/>
              </a:rPr>
              <a:t>see here for details: </a:t>
            </a:r>
            <a:r>
              <a:rPr lang="en-US">
                <a:hlinkClick r:id="rId3"/>
              </a:rPr>
              <a:t>https://git-scm.com/book/en/v2/Customizing-Git-Git-Configuration</a:t>
            </a:r>
            <a:endParaRPr lang="en-US"/>
          </a:p>
          <a:p>
            <a:endParaRPr lang="en-KR">
              <a:latin typeface="+mn-lt"/>
              <a:cs typeface="Consolas" panose="020B0609020204030204" pitchFamily="49" charset="0"/>
            </a:endParaRP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pic>
        <p:nvPicPr>
          <p:cNvPr id="4" name="Picture 3">
            <a:extLst>
              <a:ext uri="{FF2B5EF4-FFF2-40B4-BE49-F238E27FC236}">
                <a16:creationId xmlns:a16="http://schemas.microsoft.com/office/drawing/2014/main" id="{148A59AC-1F19-3A44-8420-5729200733E5}"/>
              </a:ext>
            </a:extLst>
          </p:cNvPr>
          <p:cNvPicPr>
            <a:picLocks noChangeAspect="1"/>
          </p:cNvPicPr>
          <p:nvPr/>
        </p:nvPicPr>
        <p:blipFill>
          <a:blip r:embed="rId4"/>
          <a:stretch>
            <a:fillRect/>
          </a:stretch>
        </p:blipFill>
        <p:spPr>
          <a:xfrm>
            <a:off x="9322327" y="0"/>
            <a:ext cx="2869673" cy="3000484"/>
          </a:xfrm>
          <a:prstGeom prst="rect">
            <a:avLst/>
          </a:prstGeom>
        </p:spPr>
      </p:pic>
    </p:spTree>
    <p:extLst>
      <p:ext uri="{BB962C8B-B14F-4D97-AF65-F5344CB8AC3E}">
        <p14:creationId xmlns:p14="http://schemas.microsoft.com/office/powerpoint/2010/main" val="1019618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CC5EAE-72DF-D442-ADDF-8595ACED27A6}"/>
              </a:ext>
            </a:extLst>
          </p:cNvPr>
          <p:cNvSpPr>
            <a:spLocks noGrp="1"/>
          </p:cNvSpPr>
          <p:nvPr>
            <p:ph idx="1"/>
          </p:nvPr>
        </p:nvSpPr>
        <p:spPr/>
        <p:txBody>
          <a:bodyPr/>
          <a:lstStyle/>
          <a:p>
            <a:r>
              <a:rPr lang="en-KR"/>
              <a:t>CCD data contains at least 2 parts: header and data.</a:t>
            </a:r>
          </a:p>
          <a:p>
            <a:r>
              <a:rPr lang="en-KR" b="1" u="sng"/>
              <a:t>Header</a:t>
            </a:r>
            <a:r>
              <a:rPr lang="en-KR"/>
              <a:t>: Information about the file.</a:t>
            </a:r>
          </a:p>
          <a:p>
            <a:pPr lvl="1"/>
            <a:r>
              <a:rPr lang="en-KR">
                <a:latin typeface="Consolas" panose="020B0609020204030204" pitchFamily="49" charset="0"/>
                <a:cs typeface="Consolas" panose="020B0609020204030204" pitchFamily="49" charset="0"/>
              </a:rPr>
              <a:t>&lt;keyword&gt;</a:t>
            </a:r>
            <a:r>
              <a:rPr lang="en-KR"/>
              <a:t>: max 8 characters</a:t>
            </a:r>
          </a:p>
          <a:p>
            <a:pPr lvl="1"/>
            <a:r>
              <a:rPr lang="en-KR">
                <a:latin typeface="Consolas" panose="020B0609020204030204" pitchFamily="49" charset="0"/>
                <a:cs typeface="Consolas" panose="020B0609020204030204" pitchFamily="49" charset="0"/>
              </a:rPr>
              <a:t>&lt;value&gt;</a:t>
            </a:r>
            <a:r>
              <a:rPr lang="en-KR"/>
              <a:t>: float, string, etc</a:t>
            </a:r>
          </a:p>
          <a:p>
            <a:pPr lvl="1"/>
            <a:r>
              <a:rPr lang="en-KR">
                <a:latin typeface="Consolas" panose="020B0609020204030204" pitchFamily="49" charset="0"/>
                <a:cs typeface="Consolas" panose="020B0609020204030204" pitchFamily="49" charset="0"/>
              </a:rPr>
              <a:t>&lt;comment&gt;</a:t>
            </a:r>
            <a:r>
              <a:rPr lang="en-KR"/>
              <a:t>: should not be too long. Format: </a:t>
            </a:r>
            <a:r>
              <a:rPr lang="en-KR" sz="1600">
                <a:highlight>
                  <a:srgbClr val="C0C0C0"/>
                </a:highlight>
                <a:latin typeface="Consolas" panose="020B0609020204030204" pitchFamily="49" charset="0"/>
                <a:cs typeface="Consolas" panose="020B0609020204030204" pitchFamily="49" charset="0"/>
              </a:rPr>
              <a:t>[unit] explanation</a:t>
            </a:r>
            <a:endParaRPr lang="en-KR">
              <a:highlight>
                <a:srgbClr val="C0C0C0"/>
              </a:highlight>
              <a:latin typeface="Consolas" panose="020B0609020204030204" pitchFamily="49" charset="0"/>
              <a:cs typeface="Consolas" panose="020B0609020204030204" pitchFamily="49" charset="0"/>
            </a:endParaRPr>
          </a:p>
          <a:p>
            <a:pPr lvl="1"/>
            <a:r>
              <a:rPr lang="en-KR"/>
              <a:t>You will always see: SIMPLE, BITPIX, NAXIS</a:t>
            </a:r>
          </a:p>
          <a:p>
            <a:pPr lvl="1"/>
            <a:r>
              <a:rPr lang="en-KR"/>
              <a:t>Important </a:t>
            </a:r>
            <a:r>
              <a:rPr lang="en-KR" b="1" u="sng"/>
              <a:t>standard</a:t>
            </a:r>
            <a:r>
              <a:rPr lang="en-KR"/>
              <a:t> keywords</a:t>
            </a:r>
          </a:p>
          <a:p>
            <a:pPr lvl="2"/>
            <a:r>
              <a:rPr lang="en-KR">
                <a:latin typeface="Consolas" panose="020B0609020204030204" pitchFamily="49" charset="0"/>
                <a:cs typeface="Consolas" panose="020B0609020204030204" pitchFamily="49" charset="0"/>
              </a:rPr>
              <a:t>DATE-OBS</a:t>
            </a:r>
            <a:r>
              <a:rPr lang="en-KR"/>
              <a:t>: Standard says </a:t>
            </a:r>
            <a:r>
              <a:rPr lang="en-KR">
                <a:latin typeface="Consolas" panose="020B0609020204030204" pitchFamily="49" charset="0"/>
                <a:cs typeface="Consolas" panose="020B0609020204030204" pitchFamily="49" charset="0"/>
              </a:rPr>
              <a:t>&lt;YYYY-MM-DD&gt;T&lt;HH:MM:SS&gt; </a:t>
            </a:r>
            <a:r>
              <a:rPr lang="en-KR"/>
              <a:t>in UT (start of exp)</a:t>
            </a:r>
          </a:p>
          <a:p>
            <a:pPr lvl="2"/>
            <a:r>
              <a:rPr lang="en-KR">
                <a:latin typeface="Consolas" panose="020B0609020204030204" pitchFamily="49" charset="0"/>
                <a:cs typeface="Consolas" panose="020B0609020204030204" pitchFamily="49" charset="0"/>
              </a:rPr>
              <a:t>EXPTIME</a:t>
            </a:r>
            <a:r>
              <a:rPr lang="en-KR"/>
              <a:t>: Exposure time (usually in sec); some people also use </a:t>
            </a:r>
            <a:r>
              <a:rPr lang="en-KR">
                <a:latin typeface="Consolas" panose="020B0609020204030204" pitchFamily="49" charset="0"/>
                <a:cs typeface="Consolas" panose="020B0609020204030204" pitchFamily="49" charset="0"/>
              </a:rPr>
              <a:t>EXPOS(URE)</a:t>
            </a:r>
          </a:p>
          <a:p>
            <a:pPr lvl="2"/>
            <a:r>
              <a:rPr lang="en-KR">
                <a:latin typeface="Consolas" panose="020B0609020204030204" pitchFamily="49" charset="0"/>
                <a:cs typeface="Consolas" panose="020B0609020204030204" pitchFamily="49" charset="0"/>
              </a:rPr>
              <a:t>OBJECT</a:t>
            </a:r>
            <a:r>
              <a:rPr lang="en-KR"/>
              <a:t>: The target of observation</a:t>
            </a:r>
          </a:p>
          <a:p>
            <a:pPr lvl="2"/>
            <a:r>
              <a:rPr lang="en-KR">
                <a:latin typeface="Consolas" panose="020B0609020204030204" pitchFamily="49" charset="0"/>
                <a:cs typeface="Consolas" panose="020B0609020204030204" pitchFamily="49" charset="0"/>
              </a:rPr>
              <a:t>GAIN/RDNOISE</a:t>
            </a:r>
            <a:r>
              <a:rPr lang="en-KR"/>
              <a:t>: Gain (e/adu) and readout noise (e). </a:t>
            </a:r>
            <a:r>
              <a:rPr lang="en-KR">
                <a:latin typeface="Consolas" panose="020B0609020204030204" pitchFamily="49" charset="0"/>
                <a:cs typeface="Consolas" panose="020B0609020204030204" pitchFamily="49" charset="0"/>
              </a:rPr>
              <a:t>EGAIN</a:t>
            </a:r>
            <a:r>
              <a:rPr lang="en-KR"/>
              <a:t> is non standard.</a:t>
            </a:r>
          </a:p>
          <a:p>
            <a:pPr lvl="1"/>
            <a:r>
              <a:rPr lang="en-KR"/>
              <a:t>Also important</a:t>
            </a:r>
          </a:p>
          <a:p>
            <a:pPr lvl="2"/>
            <a:r>
              <a:rPr lang="en-KR">
                <a:latin typeface="Consolas" panose="020B0609020204030204" pitchFamily="49" charset="0"/>
                <a:cs typeface="Consolas" panose="020B0609020204030204" pitchFamily="49" charset="0"/>
              </a:rPr>
              <a:t>HISTORY/COMMENT</a:t>
            </a:r>
            <a:r>
              <a:rPr lang="en-KR"/>
              <a:t>: tells you what have been done to this image.</a:t>
            </a:r>
          </a:p>
          <a:p>
            <a:pPr lvl="2"/>
            <a:r>
              <a:rPr lang="en-KR">
                <a:latin typeface="Consolas" panose="020B0609020204030204" pitchFamily="49" charset="0"/>
                <a:cs typeface="Consolas" panose="020B0609020204030204" pitchFamily="49" charset="0"/>
              </a:rPr>
              <a:t>FILTER, FILT, …</a:t>
            </a:r>
            <a:r>
              <a:rPr lang="en-KR"/>
              <a:t>: Filter information.</a:t>
            </a:r>
          </a:p>
          <a:p>
            <a:pPr lvl="2"/>
            <a:r>
              <a:rPr lang="en-KR">
                <a:latin typeface="Consolas" panose="020B0609020204030204" pitchFamily="49" charset="0"/>
                <a:cs typeface="Consolas" panose="020B0609020204030204" pitchFamily="49" charset="0"/>
              </a:rPr>
              <a:t>IMAGETYP</a:t>
            </a:r>
            <a:r>
              <a:rPr lang="en-KR"/>
              <a:t>: bias/dark = Dark Frame, flat/object/etc : Light Frame</a:t>
            </a:r>
          </a:p>
        </p:txBody>
      </p:sp>
      <p:sp>
        <p:nvSpPr>
          <p:cNvPr id="3" name="Title 2">
            <a:extLst>
              <a:ext uri="{FF2B5EF4-FFF2-40B4-BE49-F238E27FC236}">
                <a16:creationId xmlns:a16="http://schemas.microsoft.com/office/drawing/2014/main" id="{A5454738-895E-B340-824C-6E46A4AEDCC9}"/>
              </a:ext>
            </a:extLst>
          </p:cNvPr>
          <p:cNvSpPr>
            <a:spLocks noGrp="1"/>
          </p:cNvSpPr>
          <p:nvPr>
            <p:ph type="title"/>
          </p:nvPr>
        </p:nvSpPr>
        <p:spPr/>
        <p:txBody>
          <a:bodyPr>
            <a:normAutofit fontScale="90000"/>
          </a:bodyPr>
          <a:lstStyle/>
          <a:p>
            <a:r>
              <a:rPr lang="en-KR"/>
              <a:t>CCD data format</a:t>
            </a:r>
          </a:p>
        </p:txBody>
      </p:sp>
      <p:pic>
        <p:nvPicPr>
          <p:cNvPr id="4" name="Picture 3">
            <a:extLst>
              <a:ext uri="{FF2B5EF4-FFF2-40B4-BE49-F238E27FC236}">
                <a16:creationId xmlns:a16="http://schemas.microsoft.com/office/drawing/2014/main" id="{224BAC7E-6E4A-374F-8682-57ED3AA97D00}"/>
              </a:ext>
            </a:extLst>
          </p:cNvPr>
          <p:cNvPicPr>
            <a:picLocks noChangeAspect="1"/>
          </p:cNvPicPr>
          <p:nvPr/>
        </p:nvPicPr>
        <p:blipFill>
          <a:blip r:embed="rId2"/>
          <a:stretch>
            <a:fillRect/>
          </a:stretch>
        </p:blipFill>
        <p:spPr>
          <a:xfrm>
            <a:off x="7789551" y="0"/>
            <a:ext cx="4402450" cy="6858000"/>
          </a:xfrm>
          <a:prstGeom prst="rect">
            <a:avLst/>
          </a:prstGeom>
        </p:spPr>
      </p:pic>
    </p:spTree>
    <p:extLst>
      <p:ext uri="{BB962C8B-B14F-4D97-AF65-F5344CB8AC3E}">
        <p14:creationId xmlns:p14="http://schemas.microsoft.com/office/powerpoint/2010/main" val="1440704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64CE0E-6589-5C4F-88DA-42C7605717DC}"/>
              </a:ext>
            </a:extLst>
          </p:cNvPr>
          <p:cNvPicPr>
            <a:picLocks noChangeAspect="1"/>
          </p:cNvPicPr>
          <p:nvPr/>
        </p:nvPicPr>
        <p:blipFill>
          <a:blip r:embed="rId3"/>
          <a:stretch>
            <a:fillRect/>
          </a:stretch>
        </p:blipFill>
        <p:spPr>
          <a:xfrm>
            <a:off x="1034441" y="2163087"/>
            <a:ext cx="5194079" cy="4671848"/>
          </a:xfrm>
          <a:prstGeom prst="rect">
            <a:avLst/>
          </a:prstGeom>
        </p:spPr>
      </p:pic>
      <p:sp>
        <p:nvSpPr>
          <p:cNvPr id="2" name="Content Placeholder 1">
            <a:extLst>
              <a:ext uri="{FF2B5EF4-FFF2-40B4-BE49-F238E27FC236}">
                <a16:creationId xmlns:a16="http://schemas.microsoft.com/office/drawing/2014/main" id="{DD5DB5BE-937C-DE4D-8E29-BEB8E74F35C2}"/>
              </a:ext>
            </a:extLst>
          </p:cNvPr>
          <p:cNvSpPr>
            <a:spLocks noGrp="1"/>
          </p:cNvSpPr>
          <p:nvPr>
            <p:ph idx="1"/>
          </p:nvPr>
        </p:nvSpPr>
        <p:spPr>
          <a:xfrm>
            <a:off x="350717" y="947463"/>
            <a:ext cx="11490565" cy="5250091"/>
          </a:xfrm>
        </p:spPr>
        <p:txBody>
          <a:bodyPr/>
          <a:lstStyle/>
          <a:p>
            <a:r>
              <a:rPr lang="en-KR"/>
              <a:t>Go to GitHub, make a new repo (1-2)</a:t>
            </a:r>
          </a:p>
          <a:p>
            <a:r>
              <a:rPr lang="en-KR"/>
              <a:t>Copy link (3)</a:t>
            </a:r>
          </a:p>
        </p:txBody>
      </p:sp>
      <p:sp>
        <p:nvSpPr>
          <p:cNvPr id="3" name="Title 2">
            <a:extLst>
              <a:ext uri="{FF2B5EF4-FFF2-40B4-BE49-F238E27FC236}">
                <a16:creationId xmlns:a16="http://schemas.microsoft.com/office/drawing/2014/main" id="{013CF2BB-0D6C-8847-8FC7-5BD50510CC2A}"/>
              </a:ext>
            </a:extLst>
          </p:cNvPr>
          <p:cNvSpPr>
            <a:spLocks noGrp="1"/>
          </p:cNvSpPr>
          <p:nvPr>
            <p:ph type="title"/>
          </p:nvPr>
        </p:nvSpPr>
        <p:spPr/>
        <p:txBody>
          <a:bodyPr>
            <a:normAutofit fontScale="90000"/>
          </a:bodyPr>
          <a:lstStyle/>
          <a:p>
            <a:r>
              <a:rPr lang="en-US"/>
              <a:t>Git(Hub) basic usage</a:t>
            </a:r>
            <a:endParaRPr lang="en-KR"/>
          </a:p>
        </p:txBody>
      </p:sp>
      <p:sp>
        <p:nvSpPr>
          <p:cNvPr id="8" name="Right Arrow 7">
            <a:extLst>
              <a:ext uri="{FF2B5EF4-FFF2-40B4-BE49-F238E27FC236}">
                <a16:creationId xmlns:a16="http://schemas.microsoft.com/office/drawing/2014/main" id="{8A7275E9-04E9-0440-B8AF-59D3030765F1}"/>
              </a:ext>
            </a:extLst>
          </p:cNvPr>
          <p:cNvSpPr/>
          <p:nvPr/>
        </p:nvSpPr>
        <p:spPr>
          <a:xfrm>
            <a:off x="495543" y="3080115"/>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ight Arrow 8">
            <a:extLst>
              <a:ext uri="{FF2B5EF4-FFF2-40B4-BE49-F238E27FC236}">
                <a16:creationId xmlns:a16="http://schemas.microsoft.com/office/drawing/2014/main" id="{45745E23-E024-DE48-AD67-79224C0C4963}"/>
              </a:ext>
            </a:extLst>
          </p:cNvPr>
          <p:cNvSpPr/>
          <p:nvPr/>
        </p:nvSpPr>
        <p:spPr>
          <a:xfrm>
            <a:off x="459656" y="3899922"/>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954BD565-3234-F64B-B489-8A113404EA12}"/>
              </a:ext>
            </a:extLst>
          </p:cNvPr>
          <p:cNvSpPr/>
          <p:nvPr/>
        </p:nvSpPr>
        <p:spPr>
          <a:xfrm>
            <a:off x="605902" y="606205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Right Arrow 10">
            <a:extLst>
              <a:ext uri="{FF2B5EF4-FFF2-40B4-BE49-F238E27FC236}">
                <a16:creationId xmlns:a16="http://schemas.microsoft.com/office/drawing/2014/main" id="{1F6B438F-A96C-D841-80BF-20CB54E3D9C1}"/>
              </a:ext>
            </a:extLst>
          </p:cNvPr>
          <p:cNvSpPr/>
          <p:nvPr/>
        </p:nvSpPr>
        <p:spPr>
          <a:xfrm rot="10800000">
            <a:off x="4159296" y="6074548"/>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3" name="Right Arrow 12">
            <a:extLst>
              <a:ext uri="{FF2B5EF4-FFF2-40B4-BE49-F238E27FC236}">
                <a16:creationId xmlns:a16="http://schemas.microsoft.com/office/drawing/2014/main" id="{0BE33EBE-C6BD-EB41-A324-7737129D6EA5}"/>
              </a:ext>
            </a:extLst>
          </p:cNvPr>
          <p:cNvSpPr/>
          <p:nvPr/>
        </p:nvSpPr>
        <p:spPr>
          <a:xfrm>
            <a:off x="482232" y="5568854"/>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4" name="Picture 13">
            <a:extLst>
              <a:ext uri="{FF2B5EF4-FFF2-40B4-BE49-F238E27FC236}">
                <a16:creationId xmlns:a16="http://schemas.microsoft.com/office/drawing/2014/main" id="{AEE8DEC3-F8F9-B742-80B0-AE01631F2E17}"/>
              </a:ext>
            </a:extLst>
          </p:cNvPr>
          <p:cNvPicPr>
            <a:picLocks noChangeAspect="1"/>
          </p:cNvPicPr>
          <p:nvPr/>
        </p:nvPicPr>
        <p:blipFill>
          <a:blip r:embed="rId4"/>
          <a:stretch>
            <a:fillRect/>
          </a:stretch>
        </p:blipFill>
        <p:spPr>
          <a:xfrm>
            <a:off x="7304614" y="3791430"/>
            <a:ext cx="4282864" cy="2459992"/>
          </a:xfrm>
          <a:prstGeom prst="rect">
            <a:avLst/>
          </a:prstGeom>
        </p:spPr>
      </p:pic>
      <p:sp>
        <p:nvSpPr>
          <p:cNvPr id="15" name="Right Arrow 14">
            <a:extLst>
              <a:ext uri="{FF2B5EF4-FFF2-40B4-BE49-F238E27FC236}">
                <a16:creationId xmlns:a16="http://schemas.microsoft.com/office/drawing/2014/main" id="{39B54392-C6B0-BB41-9D75-DCC13077C023}"/>
              </a:ext>
            </a:extLst>
          </p:cNvPr>
          <p:cNvSpPr/>
          <p:nvPr/>
        </p:nvSpPr>
        <p:spPr>
          <a:xfrm rot="10800000">
            <a:off x="11135050" y="5021426"/>
            <a:ext cx="597294" cy="241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a:extLst>
              <a:ext uri="{FF2B5EF4-FFF2-40B4-BE49-F238E27FC236}">
                <a16:creationId xmlns:a16="http://schemas.microsoft.com/office/drawing/2014/main" id="{917983B8-4A18-F64B-8567-0EEC5CF67275}"/>
              </a:ext>
            </a:extLst>
          </p:cNvPr>
          <p:cNvPicPr>
            <a:picLocks noChangeAspect="1"/>
          </p:cNvPicPr>
          <p:nvPr/>
        </p:nvPicPr>
        <p:blipFill>
          <a:blip r:embed="rId5"/>
          <a:stretch>
            <a:fillRect/>
          </a:stretch>
        </p:blipFill>
        <p:spPr>
          <a:xfrm>
            <a:off x="5259527" y="828730"/>
            <a:ext cx="6747641" cy="1405411"/>
          </a:xfrm>
          <a:prstGeom prst="rect">
            <a:avLst/>
          </a:prstGeom>
        </p:spPr>
      </p:pic>
      <p:sp>
        <p:nvSpPr>
          <p:cNvPr id="17" name="TextBox 16">
            <a:extLst>
              <a:ext uri="{FF2B5EF4-FFF2-40B4-BE49-F238E27FC236}">
                <a16:creationId xmlns:a16="http://schemas.microsoft.com/office/drawing/2014/main" id="{B5AD9A8D-6521-5444-8824-F6F5573FF8E8}"/>
              </a:ext>
            </a:extLst>
          </p:cNvPr>
          <p:cNvSpPr txBox="1"/>
          <p:nvPr/>
        </p:nvSpPr>
        <p:spPr>
          <a:xfrm>
            <a:off x="9217573" y="459398"/>
            <a:ext cx="882869" cy="369332"/>
          </a:xfrm>
          <a:prstGeom prst="rect">
            <a:avLst/>
          </a:prstGeom>
          <a:noFill/>
        </p:spPr>
        <p:txBody>
          <a:bodyPr wrap="square" rtlCol="0">
            <a:spAutoFit/>
          </a:bodyPr>
          <a:lstStyle/>
          <a:p>
            <a:r>
              <a:rPr lang="en-KR"/>
              <a:t>(1)</a:t>
            </a:r>
          </a:p>
        </p:txBody>
      </p:sp>
      <p:sp>
        <p:nvSpPr>
          <p:cNvPr id="18" name="Down Arrow 17">
            <a:extLst>
              <a:ext uri="{FF2B5EF4-FFF2-40B4-BE49-F238E27FC236}">
                <a16:creationId xmlns:a16="http://schemas.microsoft.com/office/drawing/2014/main" id="{04293D8D-CA15-214A-83E4-03A5E2093805}"/>
              </a:ext>
            </a:extLst>
          </p:cNvPr>
          <p:cNvSpPr/>
          <p:nvPr/>
        </p:nvSpPr>
        <p:spPr>
          <a:xfrm>
            <a:off x="11557503" y="1416160"/>
            <a:ext cx="283779" cy="357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F420178-E985-984A-B67D-FB148E6F7BA3}"/>
              </a:ext>
            </a:extLst>
          </p:cNvPr>
          <p:cNvSpPr txBox="1"/>
          <p:nvPr/>
        </p:nvSpPr>
        <p:spPr>
          <a:xfrm>
            <a:off x="651402" y="1997186"/>
            <a:ext cx="882869" cy="369332"/>
          </a:xfrm>
          <a:prstGeom prst="rect">
            <a:avLst/>
          </a:prstGeom>
          <a:noFill/>
        </p:spPr>
        <p:txBody>
          <a:bodyPr wrap="square" rtlCol="0">
            <a:spAutoFit/>
          </a:bodyPr>
          <a:lstStyle/>
          <a:p>
            <a:r>
              <a:rPr lang="en-KR"/>
              <a:t>(2)</a:t>
            </a:r>
          </a:p>
        </p:txBody>
      </p:sp>
      <p:sp>
        <p:nvSpPr>
          <p:cNvPr id="20" name="TextBox 19">
            <a:extLst>
              <a:ext uri="{FF2B5EF4-FFF2-40B4-BE49-F238E27FC236}">
                <a16:creationId xmlns:a16="http://schemas.microsoft.com/office/drawing/2014/main" id="{35B68B1C-AF24-7547-9F2C-C8552EB2CEB0}"/>
              </a:ext>
            </a:extLst>
          </p:cNvPr>
          <p:cNvSpPr txBox="1"/>
          <p:nvPr/>
        </p:nvSpPr>
        <p:spPr>
          <a:xfrm>
            <a:off x="7304614" y="3368230"/>
            <a:ext cx="882869" cy="369332"/>
          </a:xfrm>
          <a:prstGeom prst="rect">
            <a:avLst/>
          </a:prstGeom>
          <a:noFill/>
        </p:spPr>
        <p:txBody>
          <a:bodyPr wrap="square" rtlCol="0">
            <a:spAutoFit/>
          </a:bodyPr>
          <a:lstStyle/>
          <a:p>
            <a:r>
              <a:rPr lang="en-KR"/>
              <a:t>(3)</a:t>
            </a:r>
          </a:p>
        </p:txBody>
      </p:sp>
    </p:spTree>
    <p:extLst>
      <p:ext uri="{BB962C8B-B14F-4D97-AF65-F5344CB8AC3E}">
        <p14:creationId xmlns:p14="http://schemas.microsoft.com/office/powerpoint/2010/main" val="982727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B867A6-0BD1-F645-A8BE-C7A8EC4F9B41}"/>
              </a:ext>
            </a:extLst>
          </p:cNvPr>
          <p:cNvSpPr>
            <a:spLocks noGrp="1"/>
          </p:cNvSpPr>
          <p:nvPr>
            <p:ph idx="1"/>
          </p:nvPr>
        </p:nvSpPr>
        <p:spPr/>
        <p:txBody>
          <a:bodyPr/>
          <a:lstStyle/>
          <a:p>
            <a:r>
              <a:rPr lang="en-KR"/>
              <a:t>Clone</a:t>
            </a:r>
          </a:p>
          <a:p>
            <a:pPr lvl="1"/>
            <a:r>
              <a:rPr lang="en-KR"/>
              <a:t>You may better do something like </a:t>
            </a:r>
          </a:p>
          <a:p>
            <a:pPr marL="396000" lvl="2" indent="0">
              <a:buNone/>
            </a:pPr>
            <a:r>
              <a:rPr lang="en-KR">
                <a:latin typeface="Consolas" panose="020B0609020204030204" pitchFamily="49" charset="0"/>
                <a:cs typeface="Consolas" panose="020B0609020204030204" pitchFamily="49" charset="0"/>
              </a:rPr>
              <a:t>$ cd ~/Downloads</a:t>
            </a:r>
          </a:p>
          <a:p>
            <a:pPr marL="396000" lvl="2" indent="0">
              <a:buNone/>
            </a:pPr>
            <a:r>
              <a:rPr lang="en-KR">
                <a:latin typeface="Consolas" panose="020B0609020204030204" pitchFamily="49" charset="0"/>
                <a:cs typeface="Consolas" panose="020B0609020204030204" pitchFamily="49" charset="0"/>
              </a:rPr>
              <a:t>$ mkdir test</a:t>
            </a:r>
          </a:p>
          <a:p>
            <a:pPr lvl="2"/>
            <a:endParaRPr lang="en-KR"/>
          </a:p>
          <a:p>
            <a:r>
              <a:rPr lang="en-KR"/>
              <a:t>Test README.md</a:t>
            </a:r>
          </a:p>
          <a:p>
            <a:pPr marL="396000" lvl="2" indent="0">
              <a:buNone/>
            </a:pPr>
            <a:r>
              <a:rPr lang="en-KR">
                <a:latin typeface="Consolas" panose="020B0609020204030204" pitchFamily="49" charset="0"/>
                <a:cs typeface="Consolas" panose="020B0609020204030204" pitchFamily="49" charset="0"/>
              </a:rPr>
              <a:t>$ cat README.md</a:t>
            </a:r>
          </a:p>
          <a:p>
            <a:r>
              <a:rPr lang="en-KR"/>
              <a:t>Make a fake data file</a:t>
            </a:r>
          </a:p>
          <a:p>
            <a:pPr marL="396000" lvl="2" indent="0">
              <a:buNone/>
            </a:pPr>
            <a:r>
              <a:rPr lang="en-KR">
                <a:latin typeface="Consolas" panose="020B0609020204030204" pitchFamily="49" charset="0"/>
                <a:cs typeface="Consolas" panose="020B0609020204030204" pitchFamily="49" charset="0"/>
              </a:rPr>
              <a:t>$ touch test.dat</a:t>
            </a:r>
          </a:p>
          <a:p>
            <a:pPr marL="396000" lvl="2" indent="0">
              <a:buNone/>
            </a:pPr>
            <a:r>
              <a:rPr lang="en-KR">
                <a:latin typeface="Consolas" panose="020B0609020204030204" pitchFamily="49" charset="0"/>
                <a:cs typeface="Consolas" panose="020B0609020204030204" pitchFamily="49" charset="0"/>
              </a:rPr>
              <a:t>$ git status</a:t>
            </a:r>
          </a:p>
        </p:txBody>
      </p:sp>
      <p:sp>
        <p:nvSpPr>
          <p:cNvPr id="3" name="Title 2">
            <a:extLst>
              <a:ext uri="{FF2B5EF4-FFF2-40B4-BE49-F238E27FC236}">
                <a16:creationId xmlns:a16="http://schemas.microsoft.com/office/drawing/2014/main" id="{DA221E99-2D83-8646-9672-36AED8B8D4D6}"/>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F3D35112-1676-1242-A5D7-38DC997AD508}"/>
              </a:ext>
            </a:extLst>
          </p:cNvPr>
          <p:cNvPicPr>
            <a:picLocks noChangeAspect="1"/>
          </p:cNvPicPr>
          <p:nvPr/>
        </p:nvPicPr>
        <p:blipFill>
          <a:blip r:embed="rId2"/>
          <a:stretch>
            <a:fillRect/>
          </a:stretch>
        </p:blipFill>
        <p:spPr>
          <a:xfrm>
            <a:off x="4841172" y="936953"/>
            <a:ext cx="7254302" cy="1795737"/>
          </a:xfrm>
          <a:prstGeom prst="rect">
            <a:avLst/>
          </a:prstGeom>
        </p:spPr>
      </p:pic>
      <p:pic>
        <p:nvPicPr>
          <p:cNvPr id="6" name="Picture 5">
            <a:extLst>
              <a:ext uri="{FF2B5EF4-FFF2-40B4-BE49-F238E27FC236}">
                <a16:creationId xmlns:a16="http://schemas.microsoft.com/office/drawing/2014/main" id="{22E021CC-D429-6142-8591-03B4CA2CC7BF}"/>
              </a:ext>
            </a:extLst>
          </p:cNvPr>
          <p:cNvPicPr>
            <a:picLocks noChangeAspect="1"/>
          </p:cNvPicPr>
          <p:nvPr/>
        </p:nvPicPr>
        <p:blipFill>
          <a:blip r:embed="rId3"/>
          <a:stretch>
            <a:fillRect/>
          </a:stretch>
        </p:blipFill>
        <p:spPr>
          <a:xfrm>
            <a:off x="4820592" y="2808867"/>
            <a:ext cx="7010400" cy="3302000"/>
          </a:xfrm>
          <a:prstGeom prst="rect">
            <a:avLst/>
          </a:prstGeom>
        </p:spPr>
      </p:pic>
    </p:spTree>
    <p:extLst>
      <p:ext uri="{BB962C8B-B14F-4D97-AF65-F5344CB8AC3E}">
        <p14:creationId xmlns:p14="http://schemas.microsoft.com/office/powerpoint/2010/main" val="689027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A72583-1E55-2349-9420-F11708AD809B}"/>
              </a:ext>
            </a:extLst>
          </p:cNvPr>
          <p:cNvSpPr>
            <a:spLocks noGrp="1"/>
          </p:cNvSpPr>
          <p:nvPr>
            <p:ph idx="1"/>
          </p:nvPr>
        </p:nvSpPr>
        <p:spPr/>
        <p:txBody>
          <a:bodyPr/>
          <a:lstStyle/>
          <a:p>
            <a:r>
              <a:rPr lang="en-KR"/>
              <a:t>add / commit</a:t>
            </a:r>
          </a:p>
          <a:p>
            <a:pPr lvl="1"/>
            <a:endParaRPr lang="en-KR"/>
          </a:p>
          <a:p>
            <a:r>
              <a:rPr lang="en-KR"/>
              <a:t>push</a:t>
            </a:r>
          </a:p>
          <a:p>
            <a:endParaRPr lang="en-KR"/>
          </a:p>
        </p:txBody>
      </p:sp>
      <p:sp>
        <p:nvSpPr>
          <p:cNvPr id="3" name="Title 2">
            <a:extLst>
              <a:ext uri="{FF2B5EF4-FFF2-40B4-BE49-F238E27FC236}">
                <a16:creationId xmlns:a16="http://schemas.microsoft.com/office/drawing/2014/main" id="{A477896E-9E1F-D349-8564-0F5447DDEF9F}"/>
              </a:ext>
            </a:extLst>
          </p:cNvPr>
          <p:cNvSpPr>
            <a:spLocks noGrp="1"/>
          </p:cNvSpPr>
          <p:nvPr>
            <p:ph type="title"/>
          </p:nvPr>
        </p:nvSpPr>
        <p:spPr/>
        <p:txBody>
          <a:bodyPr>
            <a:normAutofit fontScale="90000"/>
          </a:bodyPr>
          <a:lstStyle/>
          <a:p>
            <a:r>
              <a:rPr lang="en-US"/>
              <a:t>Git(Hub) basic usage</a:t>
            </a:r>
            <a:endParaRPr lang="en-KR"/>
          </a:p>
        </p:txBody>
      </p:sp>
      <p:pic>
        <p:nvPicPr>
          <p:cNvPr id="5" name="Picture 4">
            <a:extLst>
              <a:ext uri="{FF2B5EF4-FFF2-40B4-BE49-F238E27FC236}">
                <a16:creationId xmlns:a16="http://schemas.microsoft.com/office/drawing/2014/main" id="{4AF6A921-0E39-364D-BC35-7E1BDEB5E7EB}"/>
              </a:ext>
            </a:extLst>
          </p:cNvPr>
          <p:cNvPicPr>
            <a:picLocks noChangeAspect="1"/>
          </p:cNvPicPr>
          <p:nvPr/>
        </p:nvPicPr>
        <p:blipFill>
          <a:blip r:embed="rId2"/>
          <a:stretch>
            <a:fillRect/>
          </a:stretch>
        </p:blipFill>
        <p:spPr>
          <a:xfrm>
            <a:off x="113181" y="2332236"/>
            <a:ext cx="4114529" cy="3854808"/>
          </a:xfrm>
          <a:prstGeom prst="rect">
            <a:avLst/>
          </a:prstGeom>
        </p:spPr>
      </p:pic>
      <p:pic>
        <p:nvPicPr>
          <p:cNvPr id="6" name="Picture 5">
            <a:extLst>
              <a:ext uri="{FF2B5EF4-FFF2-40B4-BE49-F238E27FC236}">
                <a16:creationId xmlns:a16="http://schemas.microsoft.com/office/drawing/2014/main" id="{FA4271F0-3AFA-C845-A0AC-CD4BBF91C1B4}"/>
              </a:ext>
            </a:extLst>
          </p:cNvPr>
          <p:cNvPicPr>
            <a:picLocks noChangeAspect="1"/>
          </p:cNvPicPr>
          <p:nvPr/>
        </p:nvPicPr>
        <p:blipFill>
          <a:blip r:embed="rId3"/>
          <a:stretch>
            <a:fillRect/>
          </a:stretch>
        </p:blipFill>
        <p:spPr>
          <a:xfrm>
            <a:off x="5825600" y="190500"/>
            <a:ext cx="6273800" cy="3238500"/>
          </a:xfrm>
          <a:prstGeom prst="rect">
            <a:avLst/>
          </a:prstGeom>
        </p:spPr>
      </p:pic>
      <p:pic>
        <p:nvPicPr>
          <p:cNvPr id="7" name="Picture 6">
            <a:extLst>
              <a:ext uri="{FF2B5EF4-FFF2-40B4-BE49-F238E27FC236}">
                <a16:creationId xmlns:a16="http://schemas.microsoft.com/office/drawing/2014/main" id="{AE9E6C65-8CD1-AB44-92C0-C38135A2C260}"/>
              </a:ext>
            </a:extLst>
          </p:cNvPr>
          <p:cNvPicPr>
            <a:picLocks noChangeAspect="1"/>
          </p:cNvPicPr>
          <p:nvPr/>
        </p:nvPicPr>
        <p:blipFill>
          <a:blip r:embed="rId4"/>
          <a:stretch>
            <a:fillRect/>
          </a:stretch>
        </p:blipFill>
        <p:spPr>
          <a:xfrm>
            <a:off x="4572000" y="3816550"/>
            <a:ext cx="7620000" cy="2399168"/>
          </a:xfrm>
          <a:prstGeom prst="rect">
            <a:avLst/>
          </a:prstGeom>
        </p:spPr>
      </p:pic>
      <p:sp>
        <p:nvSpPr>
          <p:cNvPr id="8" name="Left Arrow 7">
            <a:extLst>
              <a:ext uri="{FF2B5EF4-FFF2-40B4-BE49-F238E27FC236}">
                <a16:creationId xmlns:a16="http://schemas.microsoft.com/office/drawing/2014/main" id="{DD9523B1-11EC-C14F-9398-EBD2D2EBA22A}"/>
              </a:ext>
            </a:extLst>
          </p:cNvPr>
          <p:cNvSpPr/>
          <p:nvPr/>
        </p:nvSpPr>
        <p:spPr>
          <a:xfrm>
            <a:off x="5959366" y="4740165"/>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Left Arrow 8">
            <a:extLst>
              <a:ext uri="{FF2B5EF4-FFF2-40B4-BE49-F238E27FC236}">
                <a16:creationId xmlns:a16="http://schemas.microsoft.com/office/drawing/2014/main" id="{8AE1EA96-58AC-ED44-B9C4-1122CF6F6CF4}"/>
              </a:ext>
            </a:extLst>
          </p:cNvPr>
          <p:cNvSpPr/>
          <p:nvPr/>
        </p:nvSpPr>
        <p:spPr>
          <a:xfrm>
            <a:off x="8602717" y="5879004"/>
            <a:ext cx="882869" cy="1681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0" name="Right Arrow 9">
            <a:extLst>
              <a:ext uri="{FF2B5EF4-FFF2-40B4-BE49-F238E27FC236}">
                <a16:creationId xmlns:a16="http://schemas.microsoft.com/office/drawing/2014/main" id="{F0ED91E0-19B7-B044-B9E0-F28A0355DC61}"/>
              </a:ext>
            </a:extLst>
          </p:cNvPr>
          <p:cNvSpPr/>
          <p:nvPr/>
        </p:nvSpPr>
        <p:spPr>
          <a:xfrm>
            <a:off x="10447283" y="5900027"/>
            <a:ext cx="630620" cy="1224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1" name="Down Arrow 10">
            <a:extLst>
              <a:ext uri="{FF2B5EF4-FFF2-40B4-BE49-F238E27FC236}">
                <a16:creationId xmlns:a16="http://schemas.microsoft.com/office/drawing/2014/main" id="{5B0A5D6A-015D-F842-A49E-CD4C872E8D34}"/>
              </a:ext>
            </a:extLst>
          </p:cNvPr>
          <p:cNvSpPr/>
          <p:nvPr/>
        </p:nvSpPr>
        <p:spPr>
          <a:xfrm>
            <a:off x="5095393" y="3608276"/>
            <a:ext cx="254373" cy="4276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648354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AC6DAE-28C4-1847-AE04-DC93C9DB70A8}"/>
              </a:ext>
            </a:extLst>
          </p:cNvPr>
          <p:cNvSpPr>
            <a:spLocks noGrp="1"/>
          </p:cNvSpPr>
          <p:nvPr>
            <p:ph idx="1"/>
          </p:nvPr>
        </p:nvSpPr>
        <p:spPr/>
        <p:txBody>
          <a:bodyPr/>
          <a:lstStyle/>
          <a:p>
            <a:r>
              <a:rPr lang="en-KR"/>
              <a:t>Write "</a:t>
            </a:r>
            <a:r>
              <a:rPr lang="en-KR">
                <a:latin typeface="Consolas" panose="020B0609020204030204" pitchFamily="49" charset="0"/>
                <a:cs typeface="Consolas" panose="020B0609020204030204" pitchFamily="49" charset="0"/>
              </a:rPr>
              <a:t>*.txt</a:t>
            </a:r>
            <a:r>
              <a:rPr lang="en-KR"/>
              <a:t>" to the top line of ".gitignore" file.</a:t>
            </a:r>
          </a:p>
          <a:p>
            <a:pPr lvl="1"/>
            <a:r>
              <a:rPr lang="en-KR"/>
              <a:t>Tip: ".gitignore" is a hidden file. You may have to tune the file explorer (finer for mac) option to see this file.</a:t>
            </a:r>
          </a:p>
          <a:p>
            <a:r>
              <a:rPr lang="en-KR"/>
              <a:t>add/commit/push ".gitignore" file.</a:t>
            </a:r>
          </a:p>
          <a:p>
            <a:r>
              <a:rPr lang="en-KR"/>
              <a:t>Make another fake file "test2.txt" and do "git status". Why you cannot see "test2.txt"?</a:t>
            </a:r>
          </a:p>
          <a:p>
            <a:endParaRPr lang="en-KR"/>
          </a:p>
        </p:txBody>
      </p:sp>
      <p:sp>
        <p:nvSpPr>
          <p:cNvPr id="3" name="Title 2">
            <a:extLst>
              <a:ext uri="{FF2B5EF4-FFF2-40B4-BE49-F238E27FC236}">
                <a16:creationId xmlns:a16="http://schemas.microsoft.com/office/drawing/2014/main" id="{5B3D6326-1A7A-C645-BD38-5202EE3ABBA8}"/>
              </a:ext>
            </a:extLst>
          </p:cNvPr>
          <p:cNvSpPr>
            <a:spLocks noGrp="1"/>
          </p:cNvSpPr>
          <p:nvPr>
            <p:ph type="title"/>
          </p:nvPr>
        </p:nvSpPr>
        <p:spPr/>
        <p:txBody>
          <a:bodyPr>
            <a:normAutofit fontScale="90000"/>
          </a:bodyPr>
          <a:lstStyle/>
          <a:p>
            <a:r>
              <a:rPr lang="en-US"/>
              <a:t>Git(Hub) basic usage</a:t>
            </a:r>
            <a:endParaRPr lang="en-KR"/>
          </a:p>
        </p:txBody>
      </p:sp>
    </p:spTree>
    <p:extLst>
      <p:ext uri="{BB962C8B-B14F-4D97-AF65-F5344CB8AC3E}">
        <p14:creationId xmlns:p14="http://schemas.microsoft.com/office/powerpoint/2010/main" val="4000249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p:txBody>
          <a:bodyPr/>
          <a:lstStyle/>
          <a:p>
            <a:r>
              <a:rPr lang="en-KR"/>
              <a:t>Even astronomers can use GitHub ID in their CV (resume)</a:t>
            </a:r>
          </a:p>
          <a:p>
            <a:r>
              <a:rPr lang="en-KR"/>
              <a:t>It shows how actively you participated in science projects (coding projects)</a:t>
            </a:r>
          </a:p>
          <a:p>
            <a:endParaRPr lang="en-KR"/>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4" name="Picture 3">
            <a:extLst>
              <a:ext uri="{FF2B5EF4-FFF2-40B4-BE49-F238E27FC236}">
                <a16:creationId xmlns:a16="http://schemas.microsoft.com/office/drawing/2014/main" id="{4B09BA2D-F1AE-3744-A80F-632C2FFB5147}"/>
              </a:ext>
            </a:extLst>
          </p:cNvPr>
          <p:cNvPicPr>
            <a:picLocks noChangeAspect="1"/>
          </p:cNvPicPr>
          <p:nvPr/>
        </p:nvPicPr>
        <p:blipFill>
          <a:blip r:embed="rId2"/>
          <a:stretch>
            <a:fillRect/>
          </a:stretch>
        </p:blipFill>
        <p:spPr>
          <a:xfrm>
            <a:off x="5775652" y="2113472"/>
            <a:ext cx="6416347" cy="4744528"/>
          </a:xfrm>
          <a:prstGeom prst="rect">
            <a:avLst/>
          </a:prstGeom>
        </p:spPr>
      </p:pic>
      <p:pic>
        <p:nvPicPr>
          <p:cNvPr id="5" name="Picture 4">
            <a:extLst>
              <a:ext uri="{FF2B5EF4-FFF2-40B4-BE49-F238E27FC236}">
                <a16:creationId xmlns:a16="http://schemas.microsoft.com/office/drawing/2014/main" id="{F10DF058-B581-184A-AB76-2F0E43E17015}"/>
              </a:ext>
            </a:extLst>
          </p:cNvPr>
          <p:cNvPicPr>
            <a:picLocks noChangeAspect="1"/>
          </p:cNvPicPr>
          <p:nvPr/>
        </p:nvPicPr>
        <p:blipFill>
          <a:blip r:embed="rId3"/>
          <a:stretch>
            <a:fillRect/>
          </a:stretch>
        </p:blipFill>
        <p:spPr>
          <a:xfrm>
            <a:off x="0" y="3165895"/>
            <a:ext cx="5794864" cy="3692105"/>
          </a:xfrm>
          <a:prstGeom prst="rect">
            <a:avLst/>
          </a:prstGeom>
        </p:spPr>
      </p:pic>
    </p:spTree>
    <p:extLst>
      <p:ext uri="{BB962C8B-B14F-4D97-AF65-F5344CB8AC3E}">
        <p14:creationId xmlns:p14="http://schemas.microsoft.com/office/powerpoint/2010/main" val="2767066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28789F-E5FF-144D-A34D-B95157DA4E8C}"/>
              </a:ext>
            </a:extLst>
          </p:cNvPr>
          <p:cNvSpPr>
            <a:spLocks noGrp="1"/>
          </p:cNvSpPr>
          <p:nvPr>
            <p:ph idx="1"/>
          </p:nvPr>
        </p:nvSpPr>
        <p:spPr>
          <a:xfrm>
            <a:off x="361009" y="936953"/>
            <a:ext cx="4973864" cy="5250091"/>
          </a:xfrm>
        </p:spPr>
        <p:txBody>
          <a:bodyPr>
            <a:normAutofit/>
          </a:bodyPr>
          <a:lstStyle/>
          <a:p>
            <a:r>
              <a:rPr lang="en-US" sz="1800"/>
              <a:t>You may have to work outside of astronomy (and it's not a bad thing!)</a:t>
            </a:r>
          </a:p>
          <a:p>
            <a:endParaRPr lang="en-US" sz="1800"/>
          </a:p>
          <a:p>
            <a:r>
              <a:rPr lang="en-US" sz="1800"/>
              <a:t>Coding skill is essential; and python is at the heart of modern scientific programming. GitHub is the place where you're presented/evaluated.</a:t>
            </a:r>
          </a:p>
          <a:p>
            <a:endParaRPr lang="en-US" sz="1800"/>
          </a:p>
          <a:p>
            <a:r>
              <a:rPr lang="en-US" sz="1800"/>
              <a:t>You will be working with GitHub (both academia or company).</a:t>
            </a:r>
          </a:p>
          <a:p>
            <a:endParaRPr lang="en-US" sz="1800"/>
          </a:p>
          <a:p>
            <a:r>
              <a:rPr lang="en-US" sz="1800"/>
              <a:t>Astronomers (as well as other scientists) can do more than just coding.</a:t>
            </a:r>
          </a:p>
          <a:p>
            <a:pPr lvl="1"/>
            <a:r>
              <a:rPr lang="en-KR" sz="1600"/>
              <a:t>Big data/machine learning analysis @ Netflix, Amazon, Facebook, Stitch Fix, … </a:t>
            </a:r>
          </a:p>
          <a:p>
            <a:pPr lvl="1"/>
            <a:r>
              <a:rPr lang="en-KR" sz="1600"/>
              <a:t>Imaging sensor @ Samsung, Apple, …</a:t>
            </a:r>
          </a:p>
          <a:p>
            <a:pPr lvl="1"/>
            <a:endParaRPr lang="en-KR" sz="1600"/>
          </a:p>
        </p:txBody>
      </p:sp>
      <p:sp>
        <p:nvSpPr>
          <p:cNvPr id="3" name="Title 2">
            <a:extLst>
              <a:ext uri="{FF2B5EF4-FFF2-40B4-BE49-F238E27FC236}">
                <a16:creationId xmlns:a16="http://schemas.microsoft.com/office/drawing/2014/main" id="{E7DDE57C-2FC4-9C49-8A6D-CBB93DA2386D}"/>
              </a:ext>
            </a:extLst>
          </p:cNvPr>
          <p:cNvSpPr>
            <a:spLocks noGrp="1"/>
          </p:cNvSpPr>
          <p:nvPr>
            <p:ph type="title"/>
          </p:nvPr>
        </p:nvSpPr>
        <p:spPr/>
        <p:txBody>
          <a:bodyPr>
            <a:normAutofit fontScale="90000"/>
          </a:bodyPr>
          <a:lstStyle/>
          <a:p>
            <a:r>
              <a:rPr lang="en-KR"/>
              <a:t>Why Do I Give GitHub Homework?</a:t>
            </a:r>
          </a:p>
        </p:txBody>
      </p:sp>
      <p:pic>
        <p:nvPicPr>
          <p:cNvPr id="6" name="Picture 5">
            <a:extLst>
              <a:ext uri="{FF2B5EF4-FFF2-40B4-BE49-F238E27FC236}">
                <a16:creationId xmlns:a16="http://schemas.microsoft.com/office/drawing/2014/main" id="{6171A3DF-F68B-6B4E-A37D-57D04BC8F446}"/>
              </a:ext>
            </a:extLst>
          </p:cNvPr>
          <p:cNvPicPr>
            <a:picLocks noChangeAspect="1"/>
          </p:cNvPicPr>
          <p:nvPr/>
        </p:nvPicPr>
        <p:blipFill>
          <a:blip r:embed="rId2"/>
          <a:stretch>
            <a:fillRect/>
          </a:stretch>
        </p:blipFill>
        <p:spPr>
          <a:xfrm>
            <a:off x="5334872" y="1365192"/>
            <a:ext cx="6857128" cy="5492808"/>
          </a:xfrm>
          <a:prstGeom prst="rect">
            <a:avLst/>
          </a:prstGeom>
        </p:spPr>
      </p:pic>
      <p:sp>
        <p:nvSpPr>
          <p:cNvPr id="7" name="Rectangle 6">
            <a:extLst>
              <a:ext uri="{FF2B5EF4-FFF2-40B4-BE49-F238E27FC236}">
                <a16:creationId xmlns:a16="http://schemas.microsoft.com/office/drawing/2014/main" id="{DC1BBD64-31D0-5F4B-831A-2EDB112053E7}"/>
              </a:ext>
            </a:extLst>
          </p:cNvPr>
          <p:cNvSpPr/>
          <p:nvPr/>
        </p:nvSpPr>
        <p:spPr>
          <a:xfrm>
            <a:off x="7220309" y="966407"/>
            <a:ext cx="5589917" cy="369332"/>
          </a:xfrm>
          <a:prstGeom prst="rect">
            <a:avLst/>
          </a:prstGeom>
        </p:spPr>
        <p:txBody>
          <a:bodyPr wrap="square">
            <a:spAutoFit/>
          </a:bodyPr>
          <a:lstStyle/>
          <a:p>
            <a:r>
              <a:rPr lang="en-US" sz="900">
                <a:hlinkClick r:id="rId3"/>
              </a:rPr>
              <a:t>https://www.wired.com/story/the-style-maven-astrophysicists-of-silicon-valley/?fbclid=IwAR22DEUYivhEt_G__EYeHgPNojo5_L9A4suNbkB120L1gT6GBSJO2zx4i3I</a:t>
            </a:r>
            <a:endParaRPr lang="en-KR" sz="900"/>
          </a:p>
        </p:txBody>
      </p:sp>
    </p:spTree>
    <p:extLst>
      <p:ext uri="{BB962C8B-B14F-4D97-AF65-F5344CB8AC3E}">
        <p14:creationId xmlns:p14="http://schemas.microsoft.com/office/powerpoint/2010/main" val="3476955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060FB-A5D8-D24D-A73A-C7DAB113E2D4}"/>
              </a:ext>
            </a:extLst>
          </p:cNvPr>
          <p:cNvSpPr>
            <a:spLocks noGrp="1"/>
          </p:cNvSpPr>
          <p:nvPr>
            <p:ph idx="1"/>
          </p:nvPr>
        </p:nvSpPr>
        <p:spPr/>
        <p:txBody>
          <a:bodyPr/>
          <a:lstStyle/>
          <a:p>
            <a:r>
              <a:rPr lang="en-KR"/>
              <a:t>Slack: Where work happens.</a:t>
            </a:r>
          </a:p>
          <a:p>
            <a:pPr lvl="1"/>
            <a:r>
              <a:rPr lang="en-KR"/>
              <a:t>Similar to MS Teams. </a:t>
            </a:r>
          </a:p>
          <a:p>
            <a:pPr lvl="1"/>
            <a:r>
              <a:rPr lang="en-KR"/>
              <a:t>Kind of an internal email system, but quicker &amp; simpler for coding-related works.</a:t>
            </a:r>
          </a:p>
          <a:p>
            <a:pPr lvl="1"/>
            <a:endParaRPr lang="en-KR"/>
          </a:p>
          <a:p>
            <a:r>
              <a:rPr lang="en-KR"/>
              <a:t>Companies/Institutions</a:t>
            </a:r>
          </a:p>
        </p:txBody>
      </p:sp>
      <p:sp>
        <p:nvSpPr>
          <p:cNvPr id="3" name="Title 2">
            <a:extLst>
              <a:ext uri="{FF2B5EF4-FFF2-40B4-BE49-F238E27FC236}">
                <a16:creationId xmlns:a16="http://schemas.microsoft.com/office/drawing/2014/main" id="{19D447BB-6264-F14D-80C2-62010E2CDB73}"/>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838640E0-D8EB-0E48-AAA0-E89D3DEA5899}"/>
              </a:ext>
            </a:extLst>
          </p:cNvPr>
          <p:cNvPicPr>
            <a:picLocks noChangeAspect="1"/>
          </p:cNvPicPr>
          <p:nvPr/>
        </p:nvPicPr>
        <p:blipFill>
          <a:blip r:embed="rId2"/>
          <a:stretch>
            <a:fillRect/>
          </a:stretch>
        </p:blipFill>
        <p:spPr>
          <a:xfrm>
            <a:off x="9664700" y="431164"/>
            <a:ext cx="2527300" cy="1422400"/>
          </a:xfrm>
          <a:prstGeom prst="rect">
            <a:avLst/>
          </a:prstGeom>
        </p:spPr>
      </p:pic>
      <p:pic>
        <p:nvPicPr>
          <p:cNvPr id="6" name="Picture 5">
            <a:extLst>
              <a:ext uri="{FF2B5EF4-FFF2-40B4-BE49-F238E27FC236}">
                <a16:creationId xmlns:a16="http://schemas.microsoft.com/office/drawing/2014/main" id="{A8250025-41F6-C046-9D88-A1FA2D6E60DD}"/>
              </a:ext>
            </a:extLst>
          </p:cNvPr>
          <p:cNvPicPr>
            <a:picLocks noChangeAspect="1"/>
          </p:cNvPicPr>
          <p:nvPr/>
        </p:nvPicPr>
        <p:blipFill>
          <a:blip r:embed="rId3"/>
          <a:stretch>
            <a:fillRect/>
          </a:stretch>
        </p:blipFill>
        <p:spPr>
          <a:xfrm>
            <a:off x="361008" y="3316964"/>
            <a:ext cx="2843688" cy="2870080"/>
          </a:xfrm>
          <a:prstGeom prst="rect">
            <a:avLst/>
          </a:prstGeom>
        </p:spPr>
      </p:pic>
      <p:pic>
        <p:nvPicPr>
          <p:cNvPr id="7" name="Picture 6">
            <a:extLst>
              <a:ext uri="{FF2B5EF4-FFF2-40B4-BE49-F238E27FC236}">
                <a16:creationId xmlns:a16="http://schemas.microsoft.com/office/drawing/2014/main" id="{0070B3C0-CB8B-E048-AC01-893B1C35B1B3}"/>
              </a:ext>
            </a:extLst>
          </p:cNvPr>
          <p:cNvPicPr>
            <a:picLocks noChangeAspect="1"/>
          </p:cNvPicPr>
          <p:nvPr/>
        </p:nvPicPr>
        <p:blipFill>
          <a:blip r:embed="rId4"/>
          <a:stretch>
            <a:fillRect/>
          </a:stretch>
        </p:blipFill>
        <p:spPr>
          <a:xfrm>
            <a:off x="3252312" y="3202513"/>
            <a:ext cx="2843688" cy="2984531"/>
          </a:xfrm>
          <a:prstGeom prst="rect">
            <a:avLst/>
          </a:prstGeom>
        </p:spPr>
      </p:pic>
      <p:pic>
        <p:nvPicPr>
          <p:cNvPr id="8" name="Picture 7">
            <a:extLst>
              <a:ext uri="{FF2B5EF4-FFF2-40B4-BE49-F238E27FC236}">
                <a16:creationId xmlns:a16="http://schemas.microsoft.com/office/drawing/2014/main" id="{A1F049A2-5F3A-7D49-9EA6-8481E1471915}"/>
              </a:ext>
            </a:extLst>
          </p:cNvPr>
          <p:cNvPicPr>
            <a:picLocks noChangeAspect="1"/>
          </p:cNvPicPr>
          <p:nvPr/>
        </p:nvPicPr>
        <p:blipFill>
          <a:blip r:embed="rId5"/>
          <a:stretch>
            <a:fillRect/>
          </a:stretch>
        </p:blipFill>
        <p:spPr>
          <a:xfrm>
            <a:off x="6512458" y="3202513"/>
            <a:ext cx="2116347" cy="1957259"/>
          </a:xfrm>
          <a:prstGeom prst="rect">
            <a:avLst/>
          </a:prstGeom>
        </p:spPr>
      </p:pic>
      <p:pic>
        <p:nvPicPr>
          <p:cNvPr id="9" name="Picture 8">
            <a:extLst>
              <a:ext uri="{FF2B5EF4-FFF2-40B4-BE49-F238E27FC236}">
                <a16:creationId xmlns:a16="http://schemas.microsoft.com/office/drawing/2014/main" id="{3C55EA87-39EC-2A4C-8808-A30E60EE57DF}"/>
              </a:ext>
            </a:extLst>
          </p:cNvPr>
          <p:cNvPicPr>
            <a:picLocks noChangeAspect="1"/>
          </p:cNvPicPr>
          <p:nvPr/>
        </p:nvPicPr>
        <p:blipFill>
          <a:blip r:embed="rId6"/>
          <a:stretch>
            <a:fillRect/>
          </a:stretch>
        </p:blipFill>
        <p:spPr>
          <a:xfrm>
            <a:off x="9045264" y="3308535"/>
            <a:ext cx="2853925" cy="2733834"/>
          </a:xfrm>
          <a:prstGeom prst="rect">
            <a:avLst/>
          </a:prstGeom>
        </p:spPr>
      </p:pic>
    </p:spTree>
    <p:extLst>
      <p:ext uri="{BB962C8B-B14F-4D97-AF65-F5344CB8AC3E}">
        <p14:creationId xmlns:p14="http://schemas.microsoft.com/office/powerpoint/2010/main" val="1861953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CB6BD4-6495-6A45-813E-5F36F2B32590}"/>
              </a:ext>
            </a:extLst>
          </p:cNvPr>
          <p:cNvSpPr>
            <a:spLocks noGrp="1"/>
          </p:cNvSpPr>
          <p:nvPr>
            <p:ph idx="1"/>
          </p:nvPr>
        </p:nvSpPr>
        <p:spPr>
          <a:xfrm>
            <a:off x="361008" y="936953"/>
            <a:ext cx="4253033" cy="5250091"/>
          </a:xfrm>
        </p:spPr>
        <p:txBody>
          <a:bodyPr/>
          <a:lstStyle/>
          <a:p>
            <a:r>
              <a:rPr lang="en-KR"/>
              <a:t>For detailed usage, see our lecture note.</a:t>
            </a:r>
          </a:p>
        </p:txBody>
      </p:sp>
      <p:sp>
        <p:nvSpPr>
          <p:cNvPr id="3" name="Title 2">
            <a:extLst>
              <a:ext uri="{FF2B5EF4-FFF2-40B4-BE49-F238E27FC236}">
                <a16:creationId xmlns:a16="http://schemas.microsoft.com/office/drawing/2014/main" id="{E6760881-3E21-1849-903D-F9B233E340D7}"/>
              </a:ext>
            </a:extLst>
          </p:cNvPr>
          <p:cNvSpPr>
            <a:spLocks noGrp="1"/>
          </p:cNvSpPr>
          <p:nvPr>
            <p:ph type="title"/>
          </p:nvPr>
        </p:nvSpPr>
        <p:spPr/>
        <p:txBody>
          <a:bodyPr>
            <a:normAutofit fontScale="90000"/>
          </a:bodyPr>
          <a:lstStyle/>
          <a:p>
            <a:r>
              <a:rPr lang="en-KR"/>
              <a:t>Slack</a:t>
            </a:r>
          </a:p>
        </p:txBody>
      </p:sp>
      <p:pic>
        <p:nvPicPr>
          <p:cNvPr id="4" name="Picture 3">
            <a:extLst>
              <a:ext uri="{FF2B5EF4-FFF2-40B4-BE49-F238E27FC236}">
                <a16:creationId xmlns:a16="http://schemas.microsoft.com/office/drawing/2014/main" id="{BE96DD2B-4BA2-1146-8CC2-AAE50556D671}"/>
              </a:ext>
            </a:extLst>
          </p:cNvPr>
          <p:cNvPicPr>
            <a:picLocks noChangeAspect="1"/>
          </p:cNvPicPr>
          <p:nvPr/>
        </p:nvPicPr>
        <p:blipFill>
          <a:blip r:embed="rId2"/>
          <a:stretch>
            <a:fillRect/>
          </a:stretch>
        </p:blipFill>
        <p:spPr>
          <a:xfrm>
            <a:off x="5038032" y="-104652"/>
            <a:ext cx="7153968" cy="6858000"/>
          </a:xfrm>
          <a:prstGeom prst="rect">
            <a:avLst/>
          </a:prstGeom>
        </p:spPr>
      </p:pic>
    </p:spTree>
    <p:extLst>
      <p:ext uri="{BB962C8B-B14F-4D97-AF65-F5344CB8AC3E}">
        <p14:creationId xmlns:p14="http://schemas.microsoft.com/office/powerpoint/2010/main" val="2126311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65433-1B2F-4A40-965D-D6CFAC2C619C}"/>
              </a:ext>
            </a:extLst>
          </p:cNvPr>
          <p:cNvSpPr>
            <a:spLocks noGrp="1"/>
          </p:cNvSpPr>
          <p:nvPr>
            <p:ph type="title"/>
          </p:nvPr>
        </p:nvSpPr>
        <p:spPr/>
        <p:txBody>
          <a:bodyPr/>
          <a:lstStyle/>
          <a:p>
            <a:r>
              <a:rPr lang="en-KR"/>
              <a:t>Concluding Remarks</a:t>
            </a:r>
          </a:p>
        </p:txBody>
      </p:sp>
      <p:sp>
        <p:nvSpPr>
          <p:cNvPr id="3" name="Text Placeholder 2">
            <a:extLst>
              <a:ext uri="{FF2B5EF4-FFF2-40B4-BE49-F238E27FC236}">
                <a16:creationId xmlns:a16="http://schemas.microsoft.com/office/drawing/2014/main" id="{6BD14E80-CFC5-264E-9CF4-903721C949D1}"/>
              </a:ext>
            </a:extLst>
          </p:cNvPr>
          <p:cNvSpPr>
            <a:spLocks noGrp="1"/>
          </p:cNvSpPr>
          <p:nvPr>
            <p:ph type="body" idx="1"/>
          </p:nvPr>
        </p:nvSpPr>
        <p:spPr/>
        <p:txBody>
          <a:bodyPr/>
          <a:lstStyle/>
          <a:p>
            <a:endParaRPr lang="en-KR"/>
          </a:p>
        </p:txBody>
      </p:sp>
    </p:spTree>
    <p:extLst>
      <p:ext uri="{BB962C8B-B14F-4D97-AF65-F5344CB8AC3E}">
        <p14:creationId xmlns:p14="http://schemas.microsoft.com/office/powerpoint/2010/main" val="79874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BEDD8F-5C93-AC44-9B11-D6F75ED02430}"/>
              </a:ext>
            </a:extLst>
          </p:cNvPr>
          <p:cNvSpPr>
            <a:spLocks noGrp="1"/>
          </p:cNvSpPr>
          <p:nvPr>
            <p:ph idx="1"/>
          </p:nvPr>
        </p:nvSpPr>
        <p:spPr/>
        <p:txBody>
          <a:bodyPr/>
          <a:lstStyle/>
          <a:p>
            <a:r>
              <a:rPr lang="en-KR"/>
              <a:t>I have spent ~ 1 year (2016) to select Python among other languages for reaearch purpose and AO class education. Another 1 year was required to make lecture notes and started using Slack. Then 2 more years have spent for improving lecture materials, but it's not close to perfectness. </a:t>
            </a:r>
          </a:p>
          <a:p>
            <a:r>
              <a:rPr lang="en-KR"/>
              <a:t>We learn from imperfect lectures, thinking by ourselves from overcoming difficulties. </a:t>
            </a:r>
          </a:p>
        </p:txBody>
      </p:sp>
      <p:sp>
        <p:nvSpPr>
          <p:cNvPr id="3" name="Title 2">
            <a:extLst>
              <a:ext uri="{FF2B5EF4-FFF2-40B4-BE49-F238E27FC236}">
                <a16:creationId xmlns:a16="http://schemas.microsoft.com/office/drawing/2014/main" id="{3CC0475A-1DFB-BE41-A976-9DFB681A8D4B}"/>
              </a:ext>
            </a:extLst>
          </p:cNvPr>
          <p:cNvSpPr>
            <a:spLocks noGrp="1"/>
          </p:cNvSpPr>
          <p:nvPr>
            <p:ph type="title"/>
          </p:nvPr>
        </p:nvSpPr>
        <p:spPr/>
        <p:txBody>
          <a:bodyPr>
            <a:normAutofit fontScale="90000"/>
          </a:bodyPr>
          <a:lstStyle/>
          <a:p>
            <a:r>
              <a:rPr lang="en-KR"/>
              <a:t>Concluding Remarks</a:t>
            </a:r>
          </a:p>
        </p:txBody>
      </p:sp>
    </p:spTree>
    <p:extLst>
      <p:ext uri="{BB962C8B-B14F-4D97-AF65-F5344CB8AC3E}">
        <p14:creationId xmlns:p14="http://schemas.microsoft.com/office/powerpoint/2010/main" val="201619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E6C22-A407-E64E-A122-D93EC175B545}"/>
              </a:ext>
            </a:extLst>
          </p:cNvPr>
          <p:cNvSpPr>
            <a:spLocks noGrp="1"/>
          </p:cNvSpPr>
          <p:nvPr>
            <p:ph idx="1"/>
          </p:nvPr>
        </p:nvSpPr>
        <p:spPr>
          <a:xfrm>
            <a:off x="361009" y="936953"/>
            <a:ext cx="7689916" cy="5250091"/>
          </a:xfrm>
        </p:spPr>
        <p:txBody>
          <a:bodyPr/>
          <a:lstStyle/>
          <a:p>
            <a:r>
              <a:rPr lang="en-KR"/>
              <a:t>CCD data contains at least 2 parts: header and data.</a:t>
            </a:r>
          </a:p>
          <a:p>
            <a:r>
              <a:rPr lang="en-KR" b="1" u="sng"/>
              <a:t>Data</a:t>
            </a:r>
            <a:r>
              <a:rPr lang="en-KR"/>
              <a:t>: N-D data</a:t>
            </a:r>
          </a:p>
        </p:txBody>
      </p:sp>
      <p:sp>
        <p:nvSpPr>
          <p:cNvPr id="3" name="Title 2">
            <a:extLst>
              <a:ext uri="{FF2B5EF4-FFF2-40B4-BE49-F238E27FC236}">
                <a16:creationId xmlns:a16="http://schemas.microsoft.com/office/drawing/2014/main" id="{F2ACAAA2-C8A2-6F41-8F1D-8A8F0B998099}"/>
              </a:ext>
            </a:extLst>
          </p:cNvPr>
          <p:cNvSpPr>
            <a:spLocks noGrp="1"/>
          </p:cNvSpPr>
          <p:nvPr>
            <p:ph type="title"/>
          </p:nvPr>
        </p:nvSpPr>
        <p:spPr/>
        <p:txBody>
          <a:bodyPr>
            <a:normAutofit fontScale="90000"/>
          </a:bodyPr>
          <a:lstStyle/>
          <a:p>
            <a:r>
              <a:rPr lang="en-KR"/>
              <a:t>CCD data format</a:t>
            </a:r>
          </a:p>
        </p:txBody>
      </p:sp>
      <p:pic>
        <p:nvPicPr>
          <p:cNvPr id="5" name="Picture 4">
            <a:extLst>
              <a:ext uri="{FF2B5EF4-FFF2-40B4-BE49-F238E27FC236}">
                <a16:creationId xmlns:a16="http://schemas.microsoft.com/office/drawing/2014/main" id="{9F51BCA8-4223-A441-86BA-59758CDF09A2}"/>
              </a:ext>
            </a:extLst>
          </p:cNvPr>
          <p:cNvPicPr>
            <a:picLocks noChangeAspect="1"/>
          </p:cNvPicPr>
          <p:nvPr/>
        </p:nvPicPr>
        <p:blipFill>
          <a:blip r:embed="rId5"/>
          <a:stretch>
            <a:fillRect/>
          </a:stretch>
        </p:blipFill>
        <p:spPr>
          <a:xfrm>
            <a:off x="82331" y="2832114"/>
            <a:ext cx="5911114" cy="3921234"/>
          </a:xfrm>
          <a:prstGeom prst="rect">
            <a:avLst/>
          </a:prstGeom>
        </p:spPr>
      </p:pic>
      <p:sp>
        <p:nvSpPr>
          <p:cNvPr id="6" name="TextBox 5">
            <a:extLst>
              <a:ext uri="{FF2B5EF4-FFF2-40B4-BE49-F238E27FC236}">
                <a16:creationId xmlns:a16="http://schemas.microsoft.com/office/drawing/2014/main" id="{6FC68D0B-9895-0A46-998C-D524F9FBC153}"/>
              </a:ext>
            </a:extLst>
          </p:cNvPr>
          <p:cNvSpPr txBox="1"/>
          <p:nvPr/>
        </p:nvSpPr>
        <p:spPr>
          <a:xfrm>
            <a:off x="567558" y="2161159"/>
            <a:ext cx="4035973" cy="530915"/>
          </a:xfrm>
          <a:prstGeom prst="rect">
            <a:avLst/>
          </a:prstGeom>
          <a:noFill/>
        </p:spPr>
        <p:txBody>
          <a:bodyPr wrap="square" rtlCol="0">
            <a:spAutoFit/>
          </a:bodyPr>
          <a:lstStyle/>
          <a:p>
            <a:r>
              <a:rPr lang="en-KR"/>
              <a:t>2-D</a:t>
            </a:r>
          </a:p>
          <a:p>
            <a:r>
              <a:rPr lang="en-KR" sz="1050"/>
              <a:t>(1999 KW4, SNUO 1m photometry; 2019-06-02)</a:t>
            </a:r>
          </a:p>
        </p:txBody>
      </p:sp>
      <p:sp>
        <p:nvSpPr>
          <p:cNvPr id="7" name="TextBox 6">
            <a:extLst>
              <a:ext uri="{FF2B5EF4-FFF2-40B4-BE49-F238E27FC236}">
                <a16:creationId xmlns:a16="http://schemas.microsoft.com/office/drawing/2014/main" id="{85729CE5-5E69-384E-B181-9AEC7A156B4A}"/>
              </a:ext>
            </a:extLst>
          </p:cNvPr>
          <p:cNvSpPr txBox="1"/>
          <p:nvPr/>
        </p:nvSpPr>
        <p:spPr>
          <a:xfrm>
            <a:off x="7907456" y="451438"/>
            <a:ext cx="4074337" cy="707886"/>
          </a:xfrm>
          <a:prstGeom prst="rect">
            <a:avLst/>
          </a:prstGeom>
          <a:noFill/>
        </p:spPr>
        <p:txBody>
          <a:bodyPr wrap="square" rtlCol="0">
            <a:spAutoFit/>
          </a:bodyPr>
          <a:lstStyle/>
          <a:p>
            <a:r>
              <a:rPr lang="en-KR"/>
              <a:t>3-D (IFU) </a:t>
            </a:r>
          </a:p>
          <a:p>
            <a:r>
              <a:rPr lang="en-KR" sz="1100"/>
              <a:t>(NGC 5728, VLT MUSE Narrow Field Mode</a:t>
            </a:r>
          </a:p>
          <a:p>
            <a:r>
              <a:rPr lang="en-KR" sz="1100"/>
              <a:t> Courtesy of Jaejin Shin to Yoonsoo bach, 2020-04-14)</a:t>
            </a:r>
          </a:p>
        </p:txBody>
      </p:sp>
      <p:pic>
        <p:nvPicPr>
          <p:cNvPr id="8" name="Screen Recording 2020-04-14 at 12.03.05.mp4" descr="Screen Recording 2020-04-14 at 12.03.05.mp4">
            <a:hlinkClick r:id="" action="ppaction://media"/>
            <a:extLst>
              <a:ext uri="{FF2B5EF4-FFF2-40B4-BE49-F238E27FC236}">
                <a16:creationId xmlns:a16="http://schemas.microsoft.com/office/drawing/2014/main" id="{71B34728-F849-3D4E-8F57-C03F00E8F5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98160" y="1198178"/>
            <a:ext cx="5093839" cy="5659821"/>
          </a:xfrm>
          <a:prstGeom prst="rect">
            <a:avLst/>
          </a:prstGeom>
        </p:spPr>
      </p:pic>
    </p:spTree>
    <p:extLst>
      <p:ext uri="{BB962C8B-B14F-4D97-AF65-F5344CB8AC3E}">
        <p14:creationId xmlns:p14="http://schemas.microsoft.com/office/powerpoint/2010/main" val="860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9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0A9399-DF7F-F343-99EC-AE3E589DBE80}"/>
              </a:ext>
            </a:extLst>
          </p:cNvPr>
          <p:cNvSpPr>
            <a:spLocks noGrp="1"/>
          </p:cNvSpPr>
          <p:nvPr>
            <p:ph type="title"/>
          </p:nvPr>
        </p:nvSpPr>
        <p:spPr/>
        <p:txBody>
          <a:bodyPr>
            <a:normAutofit fontScale="90000"/>
          </a:bodyPr>
          <a:lstStyle/>
          <a:p>
            <a:endParaRPr lang="en-KR"/>
          </a:p>
        </p:txBody>
      </p:sp>
      <p:sp>
        <p:nvSpPr>
          <p:cNvPr id="4" name="Content Placeholder 2">
            <a:extLst>
              <a:ext uri="{FF2B5EF4-FFF2-40B4-BE49-F238E27FC236}">
                <a16:creationId xmlns:a16="http://schemas.microsoft.com/office/drawing/2014/main" id="{F9AD82E5-5CB3-C144-8998-1E8ED15A35BA}"/>
              </a:ext>
            </a:extLst>
          </p:cNvPr>
          <p:cNvSpPr>
            <a:spLocks noGrp="1"/>
          </p:cNvSpPr>
          <p:nvPr>
            <p:ph idx="1"/>
          </p:nvPr>
        </p:nvSpPr>
        <p:spPr>
          <a:xfrm>
            <a:off x="361008" y="936953"/>
            <a:ext cx="11490565" cy="5250091"/>
          </a:xfrm>
        </p:spPr>
        <p:txBody>
          <a:bodyPr numCol="2" spcCol="180000">
            <a:normAutofit/>
          </a:bodyPr>
          <a:lstStyle/>
          <a:p>
            <a:pPr marL="0" indent="0" latinLnBrk="0">
              <a:lnSpc>
                <a:spcPct val="100000"/>
              </a:lnSpc>
              <a:buNone/>
            </a:pPr>
            <a:r>
              <a:rPr lang="en-KR" sz="1600"/>
              <a:t>Since 2016, I could feel there's something wrong with IRAF, unlike the atmosphere I was feeeling in Korea. All people were using IRAF here. But STScI/NASA/NOAO and other observatories (Gemini, most importantly) seemed to be having difficulties hosting IRAF. Even installation guides were changing over time: tar-ball or iraf official web until mid-2010s, Ureka in 2015-2016 maybe, then they were recommending astroconda after 1-2 years of recommending Ureka. Suddenly Ureka was deprecated. In 2016, STScI already did not answering questions on IRAF/PyRAF. In 2019, they finally dropped all support for IRAF/PyRAF.</a:t>
            </a:r>
          </a:p>
          <a:p>
            <a:pPr marL="0" indent="0" latinLnBrk="0">
              <a:lnSpc>
                <a:spcPct val="100000"/>
              </a:lnSpc>
              <a:buNone/>
            </a:pPr>
            <a:r>
              <a:rPr lang="en-KR" sz="1600"/>
              <a:t>When I was having a long face after the KAIST entrance exam, my English teacher told me "the position as an educatee is always miserable (because you have no way but to receive what the educators provide)." When I had to serve as a TA at AO class in 2016, I felt a guilt when I teach IRAF to students; it was clear that it will not survive long, not even until when they start research activity in 2020s (yes, that became right now). In 2017, I discarded all lecture materials in the main part of the materials, and started establishing everything from scratch using Python. Even in 2020, I cannot find any good astronomical data reduction material. Even mine sometimes look like a bunch of useless codes. Nevertheless, I believe it is important to </a:t>
            </a:r>
            <a:r>
              <a:rPr lang="en-KR" sz="1600" i="1"/>
              <a:t>do something</a:t>
            </a:r>
            <a:r>
              <a:rPr lang="en-KR" sz="1600"/>
              <a:t>.</a:t>
            </a:r>
          </a:p>
          <a:p>
            <a:pPr marL="0" indent="0" latinLnBrk="0">
              <a:lnSpc>
                <a:spcPct val="100000"/>
              </a:lnSpc>
              <a:buNone/>
            </a:pPr>
            <a:r>
              <a:rPr lang="en-KR" sz="1600"/>
              <a:t>When I was looking for Python material in late 2016 for my own research and TA lecture purposes, I found a note by Dr. Davenport (</a:t>
            </a:r>
            <a:r>
              <a:rPr lang="en-US" sz="1000">
                <a:hlinkClick r:id="rId2"/>
              </a:rPr>
              <a:t>https://jradavenport.github.io/2015/04/01/spectra.html</a:t>
            </a:r>
            <a:r>
              <a:rPr lang="en-US" sz="1600"/>
              <a:t>), the developer of PyDIS:</a:t>
            </a:r>
          </a:p>
          <a:p>
            <a:pPr marL="340560" lvl="1" indent="0" latinLnBrk="0">
              <a:lnSpc>
                <a:spcPct val="100000"/>
              </a:lnSpc>
              <a:buNone/>
            </a:pPr>
            <a:endParaRPr lang="en-US" sz="1400">
              <a:latin typeface="+mn-lt"/>
            </a:endParaRPr>
          </a:p>
          <a:p>
            <a:pPr marL="340560" lvl="1" indent="0" latinLnBrk="0">
              <a:lnSpc>
                <a:spcPct val="100000"/>
              </a:lnSpc>
              <a:buNone/>
            </a:pPr>
            <a:r>
              <a:rPr lang="en-US" sz="1400">
                <a:latin typeface="+mn-lt"/>
              </a:rPr>
              <a:t>My second goal is to </a:t>
            </a:r>
            <a:r>
              <a:rPr lang="en-US" sz="1400" b="1">
                <a:latin typeface="+mn-lt"/>
              </a:rPr>
              <a:t>“put up or shut up”</a:t>
            </a:r>
            <a:r>
              <a:rPr lang="en-US" sz="1400">
                <a:latin typeface="+mn-lt"/>
              </a:rPr>
              <a:t>. I’m tired of people (like me) saying “boo IRAF”, or “we need new tools”, and not building them. That’s why I applaud projects like astropy, emcee, and astroML: they aren’t just complaining, they’re doing. So this is my attempt at doing.</a:t>
            </a:r>
            <a:endParaRPr lang="en-US" sz="1000">
              <a:latin typeface="+mn-lt"/>
            </a:endParaRPr>
          </a:p>
          <a:p>
            <a:pPr marL="0" indent="0" latinLnBrk="0">
              <a:lnSpc>
                <a:spcPct val="100000"/>
              </a:lnSpc>
              <a:buNone/>
            </a:pPr>
            <a:r>
              <a:rPr lang="en-US" sz="1600"/>
              <a:t>I appreciate this short comment the author wrote: this encouraged me really a lot, and that led me to prepare the lecture materials. Everything I did started from there.</a:t>
            </a:r>
            <a:endParaRPr lang="en-KR" sz="1600"/>
          </a:p>
        </p:txBody>
      </p:sp>
    </p:spTree>
    <p:extLst>
      <p:ext uri="{BB962C8B-B14F-4D97-AF65-F5344CB8AC3E}">
        <p14:creationId xmlns:p14="http://schemas.microsoft.com/office/powerpoint/2010/main" val="435912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8528-1E16-E340-880F-C914AAA21582}"/>
              </a:ext>
            </a:extLst>
          </p:cNvPr>
          <p:cNvSpPr>
            <a:spLocks noGrp="1"/>
          </p:cNvSpPr>
          <p:nvPr>
            <p:ph type="title"/>
          </p:nvPr>
        </p:nvSpPr>
        <p:spPr/>
        <p:txBody>
          <a:bodyPr/>
          <a:lstStyle/>
          <a:p>
            <a:r>
              <a:rPr lang="en-KR"/>
              <a:t>IRAF and SAOds9</a:t>
            </a:r>
          </a:p>
        </p:txBody>
      </p:sp>
      <p:sp>
        <p:nvSpPr>
          <p:cNvPr id="3" name="Text Placeholder 2">
            <a:extLst>
              <a:ext uri="{FF2B5EF4-FFF2-40B4-BE49-F238E27FC236}">
                <a16:creationId xmlns:a16="http://schemas.microsoft.com/office/drawing/2014/main" id="{F81BAC2E-2B32-2A4F-B564-8D1A544F27F2}"/>
              </a:ext>
            </a:extLst>
          </p:cNvPr>
          <p:cNvSpPr>
            <a:spLocks noGrp="1"/>
          </p:cNvSpPr>
          <p:nvPr>
            <p:ph type="body" idx="1"/>
          </p:nvPr>
        </p:nvSpPr>
        <p:spPr/>
        <p:txBody>
          <a:bodyPr/>
          <a:lstStyle/>
          <a:p>
            <a:r>
              <a:rPr lang="en-KR"/>
              <a:t>Brief history and problems of IRAF</a:t>
            </a:r>
          </a:p>
        </p:txBody>
      </p:sp>
    </p:spTree>
    <p:extLst>
      <p:ext uri="{BB962C8B-B14F-4D97-AF65-F5344CB8AC3E}">
        <p14:creationId xmlns:p14="http://schemas.microsoft.com/office/powerpoint/2010/main" val="169650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8ABDDE-E9B3-9C41-9880-2BC7FC933AAA}"/>
              </a:ext>
            </a:extLst>
          </p:cNvPr>
          <p:cNvSpPr>
            <a:spLocks noGrp="1"/>
          </p:cNvSpPr>
          <p:nvPr>
            <p:ph idx="1"/>
          </p:nvPr>
        </p:nvSpPr>
        <p:spPr/>
        <p:txBody>
          <a:bodyPr/>
          <a:lstStyle/>
          <a:p>
            <a:r>
              <a:rPr lang="en-KR"/>
              <a:t>In 1970s, many observatories changed from photoplates to CCDs.</a:t>
            </a:r>
          </a:p>
          <a:p>
            <a:pPr lvl="1"/>
            <a:r>
              <a:rPr lang="en-KR"/>
              <a:t>Photoplate: visual inspection to get magnitudes</a:t>
            </a:r>
          </a:p>
          <a:p>
            <a:pPr lvl="1"/>
            <a:r>
              <a:rPr lang="en-KR"/>
              <a:t>CCD: computer (digital devices) needed.</a:t>
            </a:r>
          </a:p>
          <a:p>
            <a:pPr lvl="1"/>
            <a:endParaRPr lang="en-KR"/>
          </a:p>
          <a:p>
            <a:r>
              <a:rPr lang="en-KR"/>
              <a:t>Computer programs needed.</a:t>
            </a:r>
          </a:p>
          <a:p>
            <a:endParaRPr lang="en-KR"/>
          </a:p>
          <a:p>
            <a:r>
              <a:rPr lang="en-KR"/>
              <a:t>Melting-pot of CCD reduction programs</a:t>
            </a:r>
          </a:p>
          <a:p>
            <a:pPr lvl="1"/>
            <a:r>
              <a:rPr lang="en-US">
                <a:latin typeface="Consolas" panose="020B0609020204030204" pitchFamily="49" charset="0"/>
                <a:cs typeface="Consolas" panose="020B0609020204030204" pitchFamily="49" charset="0"/>
              </a:rPr>
              <a:t>STARMAN, POORMAN, DAOPHOT, ROMAFOT, WOLF, HAOPHOT, …</a:t>
            </a:r>
          </a:p>
          <a:p>
            <a:pPr lvl="1"/>
            <a:r>
              <a:rPr lang="en-US"/>
              <a:t>We</a:t>
            </a:r>
            <a:r>
              <a:rPr lang="ko-KR" altLang="en-US"/>
              <a:t> </a:t>
            </a:r>
            <a:r>
              <a:rPr lang="en-US" altLang="ko-KR"/>
              <a:t>(they)</a:t>
            </a:r>
            <a:r>
              <a:rPr lang="en-US"/>
              <a:t> needed a unified system.</a:t>
            </a:r>
            <a:endParaRPr lang="en-KR"/>
          </a:p>
          <a:p>
            <a:endParaRPr lang="en-KR"/>
          </a:p>
          <a:p>
            <a:pPr lvl="1"/>
            <a:r>
              <a:rPr lang="en-KR" b="1" u="sng"/>
              <a:t>IRAF</a:t>
            </a:r>
            <a:r>
              <a:rPr lang="en-KR"/>
              <a:t> (US): 1981 – 1986 (design), 1986 – 2012 (NOAO), 2019 – (community ed.)</a:t>
            </a:r>
          </a:p>
          <a:p>
            <a:pPr lvl="1"/>
            <a:r>
              <a:rPr lang="en-KR" b="1" u="sng"/>
              <a:t>Starlink Project </a:t>
            </a:r>
            <a:r>
              <a:rPr lang="en-KR"/>
              <a:t>(UK): 1979 – 2005. Maintained 2006 – 2017? </a:t>
            </a:r>
          </a:p>
        </p:txBody>
      </p:sp>
      <p:sp>
        <p:nvSpPr>
          <p:cNvPr id="3" name="Title 2">
            <a:extLst>
              <a:ext uri="{FF2B5EF4-FFF2-40B4-BE49-F238E27FC236}">
                <a16:creationId xmlns:a16="http://schemas.microsoft.com/office/drawing/2014/main" id="{22E16D21-ABE5-5044-95FC-2EB787AD48EB}"/>
              </a:ext>
            </a:extLst>
          </p:cNvPr>
          <p:cNvSpPr>
            <a:spLocks noGrp="1"/>
          </p:cNvSpPr>
          <p:nvPr>
            <p:ph type="title"/>
          </p:nvPr>
        </p:nvSpPr>
        <p:spPr/>
        <p:txBody>
          <a:bodyPr>
            <a:normAutofit fontScale="90000"/>
          </a:bodyPr>
          <a:lstStyle/>
          <a:p>
            <a:r>
              <a:rPr lang="en-KR"/>
              <a:t>Situation After CCD</a:t>
            </a:r>
          </a:p>
        </p:txBody>
      </p:sp>
      <p:pic>
        <p:nvPicPr>
          <p:cNvPr id="4" name="Picture 3">
            <a:extLst>
              <a:ext uri="{FF2B5EF4-FFF2-40B4-BE49-F238E27FC236}">
                <a16:creationId xmlns:a16="http://schemas.microsoft.com/office/drawing/2014/main" id="{D3CB888B-AD53-6044-8513-1BCB0A7E24EA}"/>
              </a:ext>
            </a:extLst>
          </p:cNvPr>
          <p:cNvPicPr>
            <a:picLocks noChangeAspect="1"/>
          </p:cNvPicPr>
          <p:nvPr/>
        </p:nvPicPr>
        <p:blipFill>
          <a:blip r:embed="rId2"/>
          <a:stretch>
            <a:fillRect/>
          </a:stretch>
        </p:blipFill>
        <p:spPr>
          <a:xfrm>
            <a:off x="9224580" y="12472"/>
            <a:ext cx="1348827" cy="1348827"/>
          </a:xfrm>
          <a:prstGeom prst="rect">
            <a:avLst/>
          </a:prstGeom>
        </p:spPr>
      </p:pic>
      <p:pic>
        <p:nvPicPr>
          <p:cNvPr id="5" name="Picture 4">
            <a:extLst>
              <a:ext uri="{FF2B5EF4-FFF2-40B4-BE49-F238E27FC236}">
                <a16:creationId xmlns:a16="http://schemas.microsoft.com/office/drawing/2014/main" id="{9E9E46ED-36F4-C54D-BCD0-EACBBD8E46FF}"/>
              </a:ext>
            </a:extLst>
          </p:cNvPr>
          <p:cNvPicPr>
            <a:picLocks noChangeAspect="1"/>
          </p:cNvPicPr>
          <p:nvPr/>
        </p:nvPicPr>
        <p:blipFill>
          <a:blip r:embed="rId3"/>
          <a:stretch>
            <a:fillRect/>
          </a:stretch>
        </p:blipFill>
        <p:spPr>
          <a:xfrm>
            <a:off x="9224581" y="1453480"/>
            <a:ext cx="1593566" cy="331462"/>
          </a:xfrm>
          <a:prstGeom prst="rect">
            <a:avLst/>
          </a:prstGeom>
        </p:spPr>
      </p:pic>
      <p:pic>
        <p:nvPicPr>
          <p:cNvPr id="6" name="Picture 5">
            <a:extLst>
              <a:ext uri="{FF2B5EF4-FFF2-40B4-BE49-F238E27FC236}">
                <a16:creationId xmlns:a16="http://schemas.microsoft.com/office/drawing/2014/main" id="{E8AC1264-21EE-BF47-A97A-38E74E6C971D}"/>
              </a:ext>
            </a:extLst>
          </p:cNvPr>
          <p:cNvPicPr>
            <a:picLocks noChangeAspect="1"/>
          </p:cNvPicPr>
          <p:nvPr/>
        </p:nvPicPr>
        <p:blipFill>
          <a:blip r:embed="rId4"/>
          <a:stretch>
            <a:fillRect/>
          </a:stretch>
        </p:blipFill>
        <p:spPr>
          <a:xfrm>
            <a:off x="10818146" y="12472"/>
            <a:ext cx="1373854" cy="1304234"/>
          </a:xfrm>
          <a:prstGeom prst="rect">
            <a:avLst/>
          </a:prstGeom>
        </p:spPr>
      </p:pic>
      <p:pic>
        <p:nvPicPr>
          <p:cNvPr id="7" name="Picture 6">
            <a:extLst>
              <a:ext uri="{FF2B5EF4-FFF2-40B4-BE49-F238E27FC236}">
                <a16:creationId xmlns:a16="http://schemas.microsoft.com/office/drawing/2014/main" id="{82A1EA5B-C888-7040-99DA-BCE5C797FFC6}"/>
              </a:ext>
            </a:extLst>
          </p:cNvPr>
          <p:cNvPicPr>
            <a:picLocks noChangeAspect="1"/>
          </p:cNvPicPr>
          <p:nvPr/>
        </p:nvPicPr>
        <p:blipFill>
          <a:blip r:embed="rId5"/>
          <a:stretch>
            <a:fillRect/>
          </a:stretch>
        </p:blipFill>
        <p:spPr>
          <a:xfrm>
            <a:off x="9511105" y="2009292"/>
            <a:ext cx="2655754" cy="3792417"/>
          </a:xfrm>
          <a:prstGeom prst="rect">
            <a:avLst/>
          </a:prstGeom>
        </p:spPr>
      </p:pic>
      <p:sp>
        <p:nvSpPr>
          <p:cNvPr id="8" name="TextBox 7">
            <a:extLst>
              <a:ext uri="{FF2B5EF4-FFF2-40B4-BE49-F238E27FC236}">
                <a16:creationId xmlns:a16="http://schemas.microsoft.com/office/drawing/2014/main" id="{04A3A3F9-E8FC-6944-8463-A78DADFF7F87}"/>
              </a:ext>
            </a:extLst>
          </p:cNvPr>
          <p:cNvSpPr txBox="1"/>
          <p:nvPr/>
        </p:nvSpPr>
        <p:spPr>
          <a:xfrm>
            <a:off x="10174014" y="5612524"/>
            <a:ext cx="1677558" cy="276999"/>
          </a:xfrm>
          <a:prstGeom prst="rect">
            <a:avLst/>
          </a:prstGeom>
          <a:noFill/>
        </p:spPr>
        <p:txBody>
          <a:bodyPr wrap="square" rtlCol="0">
            <a:spAutoFit/>
          </a:bodyPr>
          <a:lstStyle/>
          <a:p>
            <a:pPr algn="r"/>
            <a:r>
              <a:rPr lang="en-KR" sz="1200"/>
              <a:t>Starlink, 1999</a:t>
            </a:r>
          </a:p>
        </p:txBody>
      </p:sp>
    </p:spTree>
    <p:extLst>
      <p:ext uri="{BB962C8B-B14F-4D97-AF65-F5344CB8AC3E}">
        <p14:creationId xmlns:p14="http://schemas.microsoft.com/office/powerpoint/2010/main" val="179965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BA49B1-1978-4247-BE80-B5D80E6A7EF4}"/>
              </a:ext>
            </a:extLst>
          </p:cNvPr>
          <p:cNvSpPr>
            <a:spLocks noGrp="1"/>
          </p:cNvSpPr>
          <p:nvPr>
            <p:ph idx="1"/>
          </p:nvPr>
        </p:nvSpPr>
        <p:spPr>
          <a:xfrm>
            <a:off x="361009" y="936953"/>
            <a:ext cx="6344592" cy="5250091"/>
          </a:xfrm>
        </p:spPr>
        <p:txBody>
          <a:bodyPr>
            <a:normAutofit/>
          </a:bodyPr>
          <a:lstStyle/>
          <a:p>
            <a:r>
              <a:rPr lang="en-KR" b="1" u="sng">
                <a:latin typeface="+mn-lt"/>
              </a:rPr>
              <a:t>I</a:t>
            </a:r>
            <a:r>
              <a:rPr lang="en-KR">
                <a:latin typeface="+mn-lt"/>
              </a:rPr>
              <a:t>mage </a:t>
            </a:r>
            <a:r>
              <a:rPr lang="en-KR" b="1" u="sng">
                <a:latin typeface="+mn-lt"/>
              </a:rPr>
              <a:t>R</a:t>
            </a:r>
            <a:r>
              <a:rPr lang="en-KR">
                <a:latin typeface="+mn-lt"/>
              </a:rPr>
              <a:t>eduction and </a:t>
            </a:r>
            <a:r>
              <a:rPr lang="en-KR" b="1" u="sng">
                <a:latin typeface="+mn-lt"/>
              </a:rPr>
              <a:t>A</a:t>
            </a:r>
            <a:r>
              <a:rPr lang="en-KR">
                <a:latin typeface="+mn-lt"/>
              </a:rPr>
              <a:t>nalysis </a:t>
            </a:r>
            <a:r>
              <a:rPr lang="en-KR" b="1" u="sng">
                <a:latin typeface="+mn-lt"/>
              </a:rPr>
              <a:t>F</a:t>
            </a:r>
            <a:r>
              <a:rPr lang="en-KR">
                <a:latin typeface="+mn-lt"/>
              </a:rPr>
              <a:t>acility</a:t>
            </a:r>
            <a:endParaRPr lang="en-US">
              <a:latin typeface="+mn-lt"/>
            </a:endParaRPr>
          </a:p>
          <a:p>
            <a:pPr lvl="1"/>
            <a:r>
              <a:rPr lang="en-US">
                <a:latin typeface="+mn-lt"/>
              </a:rPr>
              <a:t>STScI</a:t>
            </a:r>
            <a:r>
              <a:rPr lang="en-US"/>
              <a:t> (The </a:t>
            </a:r>
            <a:r>
              <a:rPr lang="en-US" b="1" u="sng"/>
              <a:t>S</a:t>
            </a:r>
            <a:r>
              <a:rPr lang="en-US"/>
              <a:t>pace </a:t>
            </a:r>
            <a:r>
              <a:rPr lang="en-US" b="1" u="sng"/>
              <a:t>T</a:t>
            </a:r>
            <a:r>
              <a:rPr lang="en-US"/>
              <a:t>elescope </a:t>
            </a:r>
            <a:r>
              <a:rPr lang="en-US" b="1" u="sng"/>
              <a:t>Sc</a:t>
            </a:r>
            <a:r>
              <a:rPr lang="en-US"/>
              <a:t>ience </a:t>
            </a:r>
            <a:r>
              <a:rPr lang="en-US" b="1" u="sng"/>
              <a:t>I</a:t>
            </a:r>
            <a:r>
              <a:rPr lang="en-US"/>
              <a:t>nstitute)</a:t>
            </a:r>
          </a:p>
          <a:p>
            <a:pPr lvl="1"/>
            <a:r>
              <a:rPr lang="en-US"/>
              <a:t>STScI selected IRAF as their scientific core language.</a:t>
            </a:r>
          </a:p>
          <a:p>
            <a:pPr lvl="1"/>
            <a:r>
              <a:rPr lang="en-US"/>
              <a:t>35 years later, they suddenly removed IRAF from their history, which is a horribly irresponsible action (described later).</a:t>
            </a:r>
          </a:p>
        </p:txBody>
      </p:sp>
      <p:sp>
        <p:nvSpPr>
          <p:cNvPr id="3" name="Title 2">
            <a:extLst>
              <a:ext uri="{FF2B5EF4-FFF2-40B4-BE49-F238E27FC236}">
                <a16:creationId xmlns:a16="http://schemas.microsoft.com/office/drawing/2014/main" id="{CC3DA56D-54CB-E743-BAFB-07FBEACEB157}"/>
              </a:ext>
            </a:extLst>
          </p:cNvPr>
          <p:cNvSpPr>
            <a:spLocks noGrp="1"/>
          </p:cNvSpPr>
          <p:nvPr>
            <p:ph type="title"/>
          </p:nvPr>
        </p:nvSpPr>
        <p:spPr/>
        <p:txBody>
          <a:bodyPr>
            <a:normAutofit fontScale="90000"/>
          </a:bodyPr>
          <a:lstStyle/>
          <a:p>
            <a:r>
              <a:rPr lang="en-US"/>
              <a:t>IRAF</a:t>
            </a:r>
            <a:endParaRPr lang="en-KR"/>
          </a:p>
        </p:txBody>
      </p:sp>
      <p:sp>
        <p:nvSpPr>
          <p:cNvPr id="7" name="TextBox 6">
            <a:extLst>
              <a:ext uri="{FF2B5EF4-FFF2-40B4-BE49-F238E27FC236}">
                <a16:creationId xmlns:a16="http://schemas.microsoft.com/office/drawing/2014/main" id="{E63C0499-5497-C74E-AC5C-6146704D741A}"/>
              </a:ext>
            </a:extLst>
          </p:cNvPr>
          <p:cNvSpPr txBox="1"/>
          <p:nvPr/>
        </p:nvSpPr>
        <p:spPr>
          <a:xfrm>
            <a:off x="7772398" y="2035023"/>
            <a:ext cx="4279527" cy="923330"/>
          </a:xfrm>
          <a:prstGeom prst="rect">
            <a:avLst/>
          </a:prstGeom>
          <a:noFill/>
        </p:spPr>
        <p:txBody>
          <a:bodyPr wrap="square" rtlCol="0">
            <a:spAutoFit/>
          </a:bodyPr>
          <a:lstStyle/>
          <a:p>
            <a:pPr algn="ctr"/>
            <a:r>
              <a:rPr lang="en-US"/>
              <a:t>A User's Introduction to the </a:t>
            </a:r>
          </a:p>
          <a:p>
            <a:pPr algn="ctr"/>
            <a:r>
              <a:rPr lang="en-US"/>
              <a:t>IRAF Command Language Version 2.3</a:t>
            </a:r>
          </a:p>
          <a:p>
            <a:pPr algn="ctr"/>
            <a:r>
              <a:rPr lang="en-US"/>
              <a:t>Revised 1986-08-11</a:t>
            </a:r>
            <a:endParaRPr lang="en-KR"/>
          </a:p>
        </p:txBody>
      </p:sp>
      <p:pic>
        <p:nvPicPr>
          <p:cNvPr id="9" name="Picture 8">
            <a:extLst>
              <a:ext uri="{FF2B5EF4-FFF2-40B4-BE49-F238E27FC236}">
                <a16:creationId xmlns:a16="http://schemas.microsoft.com/office/drawing/2014/main" id="{513C3CEE-070F-784F-BE29-E8BD2FACB20F}"/>
              </a:ext>
            </a:extLst>
          </p:cNvPr>
          <p:cNvPicPr>
            <a:picLocks noChangeAspect="1"/>
          </p:cNvPicPr>
          <p:nvPr/>
        </p:nvPicPr>
        <p:blipFill>
          <a:blip r:embed="rId2"/>
          <a:stretch>
            <a:fillRect/>
          </a:stretch>
        </p:blipFill>
        <p:spPr>
          <a:xfrm>
            <a:off x="4709235" y="2958353"/>
            <a:ext cx="7482765" cy="3899647"/>
          </a:xfrm>
          <a:prstGeom prst="rect">
            <a:avLst/>
          </a:prstGeom>
        </p:spPr>
      </p:pic>
    </p:spTree>
    <p:extLst>
      <p:ext uri="{BB962C8B-B14F-4D97-AF65-F5344CB8AC3E}">
        <p14:creationId xmlns:p14="http://schemas.microsoft.com/office/powerpoint/2010/main" val="322006455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ysbach_template02" id="{350CE643-6C39-B744-9823-DD43B047443D}" vid="{3F4571B0-D8DD-6F40-BA83-503F63DB33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ysbach_template02</Template>
  <TotalTime>2092</TotalTime>
  <Words>5227</Words>
  <Application>Microsoft Macintosh PowerPoint</Application>
  <PresentationFormat>Widescreen</PresentationFormat>
  <Paragraphs>500</Paragraphs>
  <Slides>60</Slides>
  <Notes>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-apple-system</vt:lpstr>
      <vt:lpstr>UniversLTPro-45Light</vt:lpstr>
      <vt:lpstr>Arial</vt:lpstr>
      <vt:lpstr>Arial</vt:lpstr>
      <vt:lpstr>Calibri</vt:lpstr>
      <vt:lpstr>Cambria Math</vt:lpstr>
      <vt:lpstr>Consolas</vt:lpstr>
      <vt:lpstr>Times New Roman</vt:lpstr>
      <vt:lpstr>Wingdings</vt:lpstr>
      <vt:lpstr>Retrospect</vt:lpstr>
      <vt:lpstr>Softwares &amp; Tools   for   SNU_AO class</vt:lpstr>
      <vt:lpstr>Contents</vt:lpstr>
      <vt:lpstr>History of CCDs</vt:lpstr>
      <vt:lpstr>CCD data format</vt:lpstr>
      <vt:lpstr>CCD data format</vt:lpstr>
      <vt:lpstr>CCD data format</vt:lpstr>
      <vt:lpstr>IRAF and SAOds9</vt:lpstr>
      <vt:lpstr>Situation After CCD</vt:lpstr>
      <vt:lpstr>IRAF</vt:lpstr>
      <vt:lpstr>IRAF</vt:lpstr>
      <vt:lpstr>PowerPoint Presentation</vt:lpstr>
      <vt:lpstr>PowerPoint Presentation</vt:lpstr>
      <vt:lpstr>PowerPoint Presentation</vt:lpstr>
      <vt:lpstr>SAO ds9</vt:lpstr>
      <vt:lpstr>IRAF + DS9</vt:lpstr>
      <vt:lpstr>IRAF Problems – (1) No Support</vt:lpstr>
      <vt:lpstr>IRAF Problems – (1) No Support</vt:lpstr>
      <vt:lpstr>IRAF Problems – (1) No Support</vt:lpstr>
      <vt:lpstr>IRAF Problems – (2) Programmer's View</vt:lpstr>
      <vt:lpstr>IRAF Problems – (3) Licensing?</vt:lpstr>
      <vt:lpstr>IRAF Problems – (4) Failure of PyRAF</vt:lpstr>
      <vt:lpstr>IRAF Problems – (4) Failure of PyRAF</vt:lpstr>
      <vt:lpstr>IRAF Problems – (5) Missing Documentations</vt:lpstr>
      <vt:lpstr>IRAF Problems – (5) Missing Documentations</vt:lpstr>
      <vt:lpstr>IRAF Problems – (5) Missing Documentations</vt:lpstr>
      <vt:lpstr>Digression</vt:lpstr>
      <vt:lpstr>The Current Situation of IRAF </vt:lpstr>
      <vt:lpstr>The Current Situation of IRAF </vt:lpstr>
      <vt:lpstr>IRAF summary</vt:lpstr>
      <vt:lpstr>Python in Astronomy</vt:lpstr>
      <vt:lpstr>Why Python?</vt:lpstr>
      <vt:lpstr>Important Packages</vt:lpstr>
      <vt:lpstr>Useful Packages</vt:lpstr>
      <vt:lpstr>Problems</vt:lpstr>
      <vt:lpstr>PowerPoint Presentation</vt:lpstr>
      <vt:lpstr>Early IRAF History (Fitzpatrick M 2011)</vt:lpstr>
      <vt:lpstr>PowerPoint Presentation</vt:lpstr>
      <vt:lpstr>Astrometry.net</vt:lpstr>
      <vt:lpstr>Digression</vt:lpstr>
      <vt:lpstr>PowerPoint Presentation</vt:lpstr>
      <vt:lpstr>WCS basics</vt:lpstr>
      <vt:lpstr>WCS basics</vt:lpstr>
      <vt:lpstr>astrometry.net</vt:lpstr>
      <vt:lpstr>astrometry.net</vt:lpstr>
      <vt:lpstr>astrometry.net</vt:lpstr>
      <vt:lpstr>Advanced</vt:lpstr>
      <vt:lpstr>GitHub &amp; Slack </vt:lpstr>
      <vt:lpstr>GitHub</vt:lpstr>
      <vt:lpstr>Git(Hub) basic usage</vt:lpstr>
      <vt:lpstr>Git(Hub) basic usage</vt:lpstr>
      <vt:lpstr>Git(Hub) basic usage</vt:lpstr>
      <vt:lpstr>Git(Hub) basic usage</vt:lpstr>
      <vt:lpstr>Git(Hub) basic usage</vt:lpstr>
      <vt:lpstr>Why Do I Give GitHub Homework?</vt:lpstr>
      <vt:lpstr>Why Do I Give GitHub Homework?</vt:lpstr>
      <vt:lpstr>Slack</vt:lpstr>
      <vt:lpstr>Slack</vt:lpstr>
      <vt:lpstr>Concluding Remarks</vt:lpstr>
      <vt:lpstr>Concluding Remarks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 Yoonsoo</dc:creator>
  <cp:lastModifiedBy>Bach Yoonsoo</cp:lastModifiedBy>
  <cp:revision>145</cp:revision>
  <dcterms:created xsi:type="dcterms:W3CDTF">2020-04-01T14:45:09Z</dcterms:created>
  <dcterms:modified xsi:type="dcterms:W3CDTF">2020-04-14T06:46:29Z</dcterms:modified>
</cp:coreProperties>
</file>